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792" r:id="rId2"/>
    <p:sldMasterId id="2147483651" r:id="rId3"/>
  </p:sldMasterIdLst>
  <p:notesMasterIdLst>
    <p:notesMasterId r:id="rId22"/>
  </p:notesMasterIdLst>
  <p:sldIdLst>
    <p:sldId id="261" r:id="rId4"/>
    <p:sldId id="424" r:id="rId5"/>
    <p:sldId id="416" r:id="rId6"/>
    <p:sldId id="418" r:id="rId7"/>
    <p:sldId id="417" r:id="rId8"/>
    <p:sldId id="332" r:id="rId9"/>
    <p:sldId id="423" r:id="rId10"/>
    <p:sldId id="419" r:id="rId11"/>
    <p:sldId id="420" r:id="rId12"/>
    <p:sldId id="421" r:id="rId13"/>
    <p:sldId id="415" r:id="rId14"/>
    <p:sldId id="337" r:id="rId15"/>
    <p:sldId id="425" r:id="rId16"/>
    <p:sldId id="422" r:id="rId17"/>
    <p:sldId id="413" r:id="rId18"/>
    <p:sldId id="315" r:id="rId19"/>
    <p:sldId id="414" r:id="rId20"/>
    <p:sldId id="36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FFFF00"/>
    <a:srgbClr val="FFFF99"/>
    <a:srgbClr val="FFCC00"/>
    <a:srgbClr val="3366FF"/>
    <a:srgbClr val="66FFFF"/>
    <a:srgbClr val="E808E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36" autoAdjust="0"/>
    <p:restoredTop sz="92941" autoAdjust="0"/>
  </p:normalViewPr>
  <p:slideViewPr>
    <p:cSldViewPr>
      <p:cViewPr varScale="1">
        <p:scale>
          <a:sx n="69" d="100"/>
          <a:sy n="69" d="100"/>
        </p:scale>
        <p:origin x="-408" y="-96"/>
      </p:cViewPr>
      <p:guideLst>
        <p:guide orient="horz" pos="2160"/>
        <p:guide pos="2880"/>
      </p:guideLst>
    </p:cSldViewPr>
  </p:slideViewPr>
  <p:notesTextViewPr>
    <p:cViewPr>
      <p:scale>
        <a:sx n="50" d="100"/>
        <a:sy n="5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h-TH"/>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h-TH"/>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h-TH"/>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819595-A814-4DC5-A67B-E4E4FE8CE9B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C4B3C916-34A7-4F1F-8F87-0A0A740AB6B8}"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652072AE-C5EA-48A5-BF67-040FF9E0CD8F}" type="slidenum">
              <a:rPr lang="en-US"/>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D97A830A-E3BA-4450-BED4-C3D7DBBCE73E}"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3BFCB634-97C0-4F53-8A45-66B4C92D31AC}"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42FFD865-5A9A-46E2-9D04-BFA0D2B74EEF}" type="slidenum">
              <a:rPr lang="en-US"/>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th-TH" smtClean="0">
              <a:latin typeface="Arial" pitchFamily="34" charset="0"/>
            </a:endParaRPr>
          </a:p>
        </p:txBody>
      </p:sp>
      <p:sp>
        <p:nvSpPr>
          <p:cNvPr id="32772" name="Slide Number Placeholder 3"/>
          <p:cNvSpPr>
            <a:spLocks noGrp="1"/>
          </p:cNvSpPr>
          <p:nvPr>
            <p:ph type="sldNum" sz="quarter" idx="5"/>
          </p:nvPr>
        </p:nvSpPr>
        <p:spPr>
          <a:noFill/>
        </p:spPr>
        <p:txBody>
          <a:bodyPr/>
          <a:lstStyle/>
          <a:p>
            <a:fld id="{672BFD27-EF18-4E96-82DC-25CC8A8E9008}" type="slidenum">
              <a:rPr lang="en-US"/>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EKONG_Title_2.jpg"/>
          <p:cNvPicPr>
            <a:picLocks noChangeAspect="1"/>
          </p:cNvPicPr>
          <p:nvPr userDrawn="1"/>
        </p:nvPicPr>
        <p:blipFill>
          <a:blip r:embed="rId2"/>
          <a:srcRect/>
          <a:stretch>
            <a:fillRect/>
          </a:stretch>
        </p:blipFill>
        <p:spPr bwMode="auto">
          <a:xfrm>
            <a:off x="0" y="0"/>
            <a:ext cx="9161463" cy="6858000"/>
          </a:xfrm>
          <a:prstGeom prst="rect">
            <a:avLst/>
          </a:prstGeom>
          <a:noFill/>
          <a:ln w="9525">
            <a:noFill/>
            <a:miter lim="800000"/>
            <a:headEnd/>
            <a:tailEnd/>
          </a:ln>
        </p:spPr>
      </p:pic>
      <p:sp>
        <p:nvSpPr>
          <p:cNvPr id="4101" name="Rectangle 5"/>
          <p:cNvSpPr>
            <a:spLocks noGrp="1" noChangeArrowheads="1"/>
          </p:cNvSpPr>
          <p:nvPr>
            <p:ph type="ctrTitle"/>
          </p:nvPr>
        </p:nvSpPr>
        <p:spPr>
          <a:xfrm>
            <a:off x="1676400" y="2667000"/>
            <a:ext cx="6248400" cy="685800"/>
          </a:xfrm>
        </p:spPr>
        <p:txBody>
          <a:bodyPr/>
          <a:lstStyle>
            <a:lvl1pPr algn="ctr">
              <a:defRPr sz="3200"/>
            </a:lvl1pPr>
          </a:lstStyle>
          <a:p>
            <a:r>
              <a:rPr lang="en-US"/>
              <a:t>Click to edit Master title style</a:t>
            </a:r>
          </a:p>
        </p:txBody>
      </p:sp>
      <p:sp>
        <p:nvSpPr>
          <p:cNvPr id="4102" name="Rectangle 6"/>
          <p:cNvSpPr>
            <a:spLocks noGrp="1" noChangeArrowheads="1"/>
          </p:cNvSpPr>
          <p:nvPr>
            <p:ph type="subTitle" idx="1"/>
          </p:nvPr>
        </p:nvSpPr>
        <p:spPr>
          <a:xfrm>
            <a:off x="1295400" y="3505200"/>
            <a:ext cx="7010400" cy="1600200"/>
          </a:xfrm>
        </p:spPr>
        <p:txBody>
          <a:bodyPr/>
          <a:lstStyle>
            <a:lvl1pPr marL="0" indent="0" algn="ctr">
              <a:buFont typeface="Wingdings" pitchFamily="2" charset="2"/>
              <a:buNone/>
              <a:defRPr sz="2800"/>
            </a:lvl1pPr>
          </a:lstStyle>
          <a:p>
            <a:r>
              <a:rPr lang="en-US"/>
              <a:t>Click to edit Master subtitle style</a:t>
            </a:r>
          </a:p>
        </p:txBody>
      </p:sp>
      <p:sp>
        <p:nvSpPr>
          <p:cNvPr id="5" name="Rectangle 7"/>
          <p:cNvSpPr>
            <a:spLocks noGrp="1" noChangeArrowheads="1"/>
          </p:cNvSpPr>
          <p:nvPr>
            <p:ph type="dt" sz="half" idx="10"/>
          </p:nvPr>
        </p:nvSpPr>
        <p:spPr>
          <a:xfrm>
            <a:off x="685800" y="6248400"/>
            <a:ext cx="1905000" cy="457200"/>
          </a:xfrm>
        </p:spPr>
        <p:txBody>
          <a:bodyPr/>
          <a:lstStyle>
            <a:lvl1pPr>
              <a:defRPr/>
            </a:lvl1pPr>
          </a:lstStyle>
          <a:p>
            <a:endParaRPr lang="th-TH"/>
          </a:p>
        </p:txBody>
      </p:sp>
      <p:sp>
        <p:nvSpPr>
          <p:cNvPr id="6" name="Rectangle 8"/>
          <p:cNvSpPr>
            <a:spLocks noGrp="1" noChangeArrowheads="1"/>
          </p:cNvSpPr>
          <p:nvPr>
            <p:ph type="ftr" sz="quarter" idx="11"/>
          </p:nvPr>
        </p:nvSpPr>
        <p:spPr>
          <a:xfrm>
            <a:off x="3124200" y="6248400"/>
            <a:ext cx="2895600" cy="457200"/>
          </a:xfrm>
        </p:spPr>
        <p:txBody>
          <a:bodyPr/>
          <a:lstStyle>
            <a:lvl1pPr>
              <a:defRPr/>
            </a:lvl1pPr>
          </a:lstStyle>
          <a:p>
            <a:endParaRPr lang="th-TH"/>
          </a:p>
        </p:txBody>
      </p:sp>
      <p:sp>
        <p:nvSpPr>
          <p:cNvPr id="7" name="Rectangle 9"/>
          <p:cNvSpPr>
            <a:spLocks noGrp="1" noChangeArrowheads="1"/>
          </p:cNvSpPr>
          <p:nvPr>
            <p:ph type="sldNum" sz="quarter" idx="12"/>
          </p:nvPr>
        </p:nvSpPr>
        <p:spPr>
          <a:xfrm>
            <a:off x="6553200" y="6248400"/>
            <a:ext cx="1905000" cy="457200"/>
          </a:xfrm>
        </p:spPr>
        <p:txBody>
          <a:bodyPr/>
          <a:lstStyle>
            <a:lvl1pPr>
              <a:defRPr/>
            </a:lvl1pPr>
          </a:lstStyle>
          <a:p>
            <a:fld id="{3169858D-1F51-4D25-A5D8-AC1A5B9B1B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95071A89-5EE3-47D1-8A1D-B41FFB9BD0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228600"/>
            <a:ext cx="212248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228600"/>
            <a:ext cx="6216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B238796F-2978-4C35-ADAE-9A8E6EEB5CF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th-TH"/>
          </a:p>
        </p:txBody>
      </p:sp>
      <p:sp>
        <p:nvSpPr>
          <p:cNvPr id="7" name="Footer Placeholder 6"/>
          <p:cNvSpPr>
            <a:spLocks noGrp="1"/>
          </p:cNvSpPr>
          <p:nvPr>
            <p:ph type="ftr" sz="quarter" idx="11"/>
          </p:nvPr>
        </p:nvSpPr>
        <p:spPr/>
        <p:txBody>
          <a:bodyPr/>
          <a:lstStyle>
            <a:lvl1pPr>
              <a:defRPr/>
            </a:lvl1pPr>
          </a:lstStyle>
          <a:p>
            <a:endParaRPr lang="th-TH"/>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EDB8CB-D6AD-4C1D-828B-68B83FF194A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EKONG_Title_2.jpg"/>
          <p:cNvPicPr>
            <a:picLocks noChangeAspect="1"/>
          </p:cNvPicPr>
          <p:nvPr userDrawn="1"/>
        </p:nvPicPr>
        <p:blipFill>
          <a:blip r:embed="rId2"/>
          <a:srcRect/>
          <a:stretch>
            <a:fillRect/>
          </a:stretch>
        </p:blipFill>
        <p:spPr bwMode="auto">
          <a:xfrm>
            <a:off x="0" y="0"/>
            <a:ext cx="9161463" cy="6858000"/>
          </a:xfrm>
          <a:prstGeom prst="rect">
            <a:avLst/>
          </a:prstGeom>
          <a:noFill/>
          <a:ln w="9525">
            <a:noFill/>
            <a:miter lim="800000"/>
            <a:headEnd/>
            <a:tailEnd/>
          </a:ln>
        </p:spPr>
      </p:pic>
      <p:sp>
        <p:nvSpPr>
          <p:cNvPr id="4101" name="Rectangle 5"/>
          <p:cNvSpPr>
            <a:spLocks noGrp="1" noChangeArrowheads="1"/>
          </p:cNvSpPr>
          <p:nvPr>
            <p:ph type="ctrTitle"/>
          </p:nvPr>
        </p:nvSpPr>
        <p:spPr>
          <a:xfrm>
            <a:off x="1676400" y="2667000"/>
            <a:ext cx="6248400" cy="685800"/>
          </a:xfrm>
        </p:spPr>
        <p:txBody>
          <a:bodyPr/>
          <a:lstStyle>
            <a:lvl1pPr algn="ctr">
              <a:defRPr sz="3200"/>
            </a:lvl1pPr>
          </a:lstStyle>
          <a:p>
            <a:r>
              <a:rPr lang="en-US"/>
              <a:t>Click to edit Master title style</a:t>
            </a:r>
          </a:p>
        </p:txBody>
      </p:sp>
      <p:sp>
        <p:nvSpPr>
          <p:cNvPr id="4102" name="Rectangle 6"/>
          <p:cNvSpPr>
            <a:spLocks noGrp="1" noChangeArrowheads="1"/>
          </p:cNvSpPr>
          <p:nvPr>
            <p:ph type="subTitle" idx="1"/>
          </p:nvPr>
        </p:nvSpPr>
        <p:spPr>
          <a:xfrm>
            <a:off x="1295400" y="3505200"/>
            <a:ext cx="7010400" cy="1600200"/>
          </a:xfrm>
        </p:spPr>
        <p:txBody>
          <a:bodyPr/>
          <a:lstStyle>
            <a:lvl1pPr marL="0" indent="0" algn="ctr">
              <a:buFont typeface="Wingdings" pitchFamily="2" charset="2"/>
              <a:buNone/>
              <a:defRPr sz="2800"/>
            </a:lvl1pPr>
          </a:lstStyle>
          <a:p>
            <a:r>
              <a:rPr lang="en-US"/>
              <a:t>Click to edit Master subtitle style</a:t>
            </a:r>
          </a:p>
        </p:txBody>
      </p:sp>
      <p:sp>
        <p:nvSpPr>
          <p:cNvPr id="5" name="Rectangle 7"/>
          <p:cNvSpPr>
            <a:spLocks noGrp="1" noChangeArrowheads="1"/>
          </p:cNvSpPr>
          <p:nvPr>
            <p:ph type="dt" sz="half" idx="10"/>
          </p:nvPr>
        </p:nvSpPr>
        <p:spPr>
          <a:xfrm>
            <a:off x="685800" y="6248400"/>
            <a:ext cx="1905000" cy="457200"/>
          </a:xfrm>
        </p:spPr>
        <p:txBody>
          <a:bodyPr/>
          <a:lstStyle>
            <a:lvl1pPr>
              <a:defRPr/>
            </a:lvl1pPr>
          </a:lstStyle>
          <a:p>
            <a:endParaRPr lang="th-TH"/>
          </a:p>
        </p:txBody>
      </p:sp>
      <p:sp>
        <p:nvSpPr>
          <p:cNvPr id="6" name="Rectangle 8"/>
          <p:cNvSpPr>
            <a:spLocks noGrp="1" noChangeArrowheads="1"/>
          </p:cNvSpPr>
          <p:nvPr>
            <p:ph type="ftr" sz="quarter" idx="11"/>
          </p:nvPr>
        </p:nvSpPr>
        <p:spPr>
          <a:xfrm>
            <a:off x="3124200" y="6248400"/>
            <a:ext cx="2895600" cy="457200"/>
          </a:xfrm>
        </p:spPr>
        <p:txBody>
          <a:bodyPr/>
          <a:lstStyle>
            <a:lvl1pPr>
              <a:defRPr/>
            </a:lvl1pPr>
          </a:lstStyle>
          <a:p>
            <a:endParaRPr lang="th-TH"/>
          </a:p>
        </p:txBody>
      </p:sp>
      <p:sp>
        <p:nvSpPr>
          <p:cNvPr id="7" name="Rectangle 9"/>
          <p:cNvSpPr>
            <a:spLocks noGrp="1" noChangeArrowheads="1"/>
          </p:cNvSpPr>
          <p:nvPr>
            <p:ph type="sldNum" sz="quarter" idx="12"/>
          </p:nvPr>
        </p:nvSpPr>
        <p:spPr>
          <a:xfrm>
            <a:off x="6553200" y="6248400"/>
            <a:ext cx="1905000" cy="457200"/>
          </a:xfrm>
        </p:spPr>
        <p:txBody>
          <a:bodyPr/>
          <a:lstStyle>
            <a:lvl1pPr>
              <a:defRPr/>
            </a:lvl1pPr>
          </a:lstStyle>
          <a:p>
            <a:fld id="{73D4EC04-9AE5-4751-9B0E-07D8FCC8C6D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F20016BD-FD28-461F-B426-7641E7780D6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73A0C384-DBF8-4147-B0CF-04999F2B239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C4F10260-4C0D-49CB-9BAE-4790B937F99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th-TH"/>
          </a:p>
        </p:txBody>
      </p:sp>
      <p:sp>
        <p:nvSpPr>
          <p:cNvPr id="8" name="Rectangle 5"/>
          <p:cNvSpPr>
            <a:spLocks noGrp="1" noChangeArrowheads="1"/>
          </p:cNvSpPr>
          <p:nvPr>
            <p:ph type="ftr" sz="quarter" idx="11"/>
          </p:nvPr>
        </p:nvSpPr>
        <p:spPr>
          <a:ln/>
        </p:spPr>
        <p:txBody>
          <a:bodyPr/>
          <a:lstStyle>
            <a:lvl1pPr>
              <a:defRPr/>
            </a:lvl1pPr>
          </a:lstStyle>
          <a:p>
            <a:endParaRPr lang="th-TH"/>
          </a:p>
        </p:txBody>
      </p:sp>
      <p:sp>
        <p:nvSpPr>
          <p:cNvPr id="9" name="Rectangle 6"/>
          <p:cNvSpPr>
            <a:spLocks noGrp="1" noChangeArrowheads="1"/>
          </p:cNvSpPr>
          <p:nvPr>
            <p:ph type="sldNum" sz="quarter" idx="12"/>
          </p:nvPr>
        </p:nvSpPr>
        <p:spPr>
          <a:ln/>
        </p:spPr>
        <p:txBody>
          <a:bodyPr/>
          <a:lstStyle>
            <a:lvl1pPr>
              <a:defRPr/>
            </a:lvl1pPr>
          </a:lstStyle>
          <a:p>
            <a:fld id="{09370DA2-BDE9-46EF-8EE6-A5E1F109727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th-TH"/>
          </a:p>
        </p:txBody>
      </p:sp>
      <p:sp>
        <p:nvSpPr>
          <p:cNvPr id="4" name="Rectangle 5"/>
          <p:cNvSpPr>
            <a:spLocks noGrp="1" noChangeArrowheads="1"/>
          </p:cNvSpPr>
          <p:nvPr>
            <p:ph type="ftr" sz="quarter" idx="11"/>
          </p:nvPr>
        </p:nvSpPr>
        <p:spPr>
          <a:ln/>
        </p:spPr>
        <p:txBody>
          <a:bodyPr/>
          <a:lstStyle>
            <a:lvl1pPr>
              <a:defRPr/>
            </a:lvl1pPr>
          </a:lstStyle>
          <a:p>
            <a:endParaRPr lang="th-TH"/>
          </a:p>
        </p:txBody>
      </p:sp>
      <p:sp>
        <p:nvSpPr>
          <p:cNvPr id="5" name="Rectangle 6"/>
          <p:cNvSpPr>
            <a:spLocks noGrp="1" noChangeArrowheads="1"/>
          </p:cNvSpPr>
          <p:nvPr>
            <p:ph type="sldNum" sz="quarter" idx="12"/>
          </p:nvPr>
        </p:nvSpPr>
        <p:spPr>
          <a:ln/>
        </p:spPr>
        <p:txBody>
          <a:bodyPr/>
          <a:lstStyle>
            <a:lvl1pPr>
              <a:defRPr/>
            </a:lvl1pPr>
          </a:lstStyle>
          <a:p>
            <a:fld id="{D1F5BDE7-4C9A-4668-8433-AEB626B20BD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th-TH"/>
          </a:p>
        </p:txBody>
      </p:sp>
      <p:sp>
        <p:nvSpPr>
          <p:cNvPr id="3" name="Rectangle 5"/>
          <p:cNvSpPr>
            <a:spLocks noGrp="1" noChangeArrowheads="1"/>
          </p:cNvSpPr>
          <p:nvPr>
            <p:ph type="ftr" sz="quarter" idx="11"/>
          </p:nvPr>
        </p:nvSpPr>
        <p:spPr>
          <a:ln/>
        </p:spPr>
        <p:txBody>
          <a:bodyPr/>
          <a:lstStyle>
            <a:lvl1pPr>
              <a:defRPr/>
            </a:lvl1pPr>
          </a:lstStyle>
          <a:p>
            <a:endParaRPr lang="th-TH"/>
          </a:p>
        </p:txBody>
      </p:sp>
      <p:sp>
        <p:nvSpPr>
          <p:cNvPr id="4" name="Rectangle 6"/>
          <p:cNvSpPr>
            <a:spLocks noGrp="1" noChangeArrowheads="1"/>
          </p:cNvSpPr>
          <p:nvPr>
            <p:ph type="sldNum" sz="quarter" idx="12"/>
          </p:nvPr>
        </p:nvSpPr>
        <p:spPr>
          <a:ln/>
        </p:spPr>
        <p:txBody>
          <a:bodyPr/>
          <a:lstStyle>
            <a:lvl1pPr>
              <a:defRPr/>
            </a:lvl1pPr>
          </a:lstStyle>
          <a:p>
            <a:fld id="{2C91FF16-29F2-4D95-86D1-A2EA13926AF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8287BE1D-9DAF-403F-9F8A-6FE2B18CD0C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24F345DE-40BB-47CD-A763-24332400F94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9BED9842-2D44-4053-82FD-AE8A017754C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64056A92-1EB9-4955-AB2E-D8F6260D678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228600"/>
            <a:ext cx="212248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228600"/>
            <a:ext cx="6216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2ECBF74F-A62A-4EAF-95A9-FFE1A10BCB7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th-TH"/>
          </a:p>
        </p:txBody>
      </p:sp>
      <p:sp>
        <p:nvSpPr>
          <p:cNvPr id="7" name="Footer Placeholder 6"/>
          <p:cNvSpPr>
            <a:spLocks noGrp="1"/>
          </p:cNvSpPr>
          <p:nvPr>
            <p:ph type="ftr" sz="quarter" idx="11"/>
          </p:nvPr>
        </p:nvSpPr>
        <p:spPr/>
        <p:txBody>
          <a:bodyPr/>
          <a:lstStyle>
            <a:lvl1pPr>
              <a:defRPr/>
            </a:lvl1pPr>
          </a:lstStyle>
          <a:p>
            <a:endParaRPr lang="th-TH"/>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8252760-B4AA-442D-987D-2446B3674A3F}"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F8CB004E-8B17-4B40-860A-C4EE750A34B9}"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EEF07F6B-FCFA-4379-8B25-0B2C0B6F3F39}"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698148E0-9663-4D8E-984F-4D270CBF0F5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7213"/>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C12A9A96-D0E9-4F0A-971B-F8877964ABAF}"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th-TH"/>
          </a:p>
        </p:txBody>
      </p:sp>
      <p:sp>
        <p:nvSpPr>
          <p:cNvPr id="8" name="Rectangle 5"/>
          <p:cNvSpPr>
            <a:spLocks noGrp="1" noChangeArrowheads="1"/>
          </p:cNvSpPr>
          <p:nvPr>
            <p:ph type="ftr" sz="quarter" idx="11"/>
          </p:nvPr>
        </p:nvSpPr>
        <p:spPr>
          <a:ln/>
        </p:spPr>
        <p:txBody>
          <a:bodyPr/>
          <a:lstStyle>
            <a:lvl1pPr>
              <a:defRPr/>
            </a:lvl1pPr>
          </a:lstStyle>
          <a:p>
            <a:endParaRPr lang="th-TH"/>
          </a:p>
        </p:txBody>
      </p:sp>
      <p:sp>
        <p:nvSpPr>
          <p:cNvPr id="9" name="Rectangle 6"/>
          <p:cNvSpPr>
            <a:spLocks noGrp="1" noChangeArrowheads="1"/>
          </p:cNvSpPr>
          <p:nvPr>
            <p:ph type="sldNum" sz="quarter" idx="12"/>
          </p:nvPr>
        </p:nvSpPr>
        <p:spPr>
          <a:ln/>
        </p:spPr>
        <p:txBody>
          <a:bodyPr/>
          <a:lstStyle>
            <a:lvl1pPr>
              <a:defRPr/>
            </a:lvl1pPr>
          </a:lstStyle>
          <a:p>
            <a:fld id="{AA6000CF-25D8-48BD-BF8D-EA5CD01F69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94617901-3567-4B19-A3EA-A3E40AEBE27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th-TH"/>
          </a:p>
        </p:txBody>
      </p:sp>
      <p:sp>
        <p:nvSpPr>
          <p:cNvPr id="4" name="Rectangle 5"/>
          <p:cNvSpPr>
            <a:spLocks noGrp="1" noChangeArrowheads="1"/>
          </p:cNvSpPr>
          <p:nvPr>
            <p:ph type="ftr" sz="quarter" idx="11"/>
          </p:nvPr>
        </p:nvSpPr>
        <p:spPr>
          <a:ln/>
        </p:spPr>
        <p:txBody>
          <a:bodyPr/>
          <a:lstStyle>
            <a:lvl1pPr>
              <a:defRPr/>
            </a:lvl1pPr>
          </a:lstStyle>
          <a:p>
            <a:endParaRPr lang="th-TH"/>
          </a:p>
        </p:txBody>
      </p:sp>
      <p:sp>
        <p:nvSpPr>
          <p:cNvPr id="5" name="Rectangle 6"/>
          <p:cNvSpPr>
            <a:spLocks noGrp="1" noChangeArrowheads="1"/>
          </p:cNvSpPr>
          <p:nvPr>
            <p:ph type="sldNum" sz="quarter" idx="12"/>
          </p:nvPr>
        </p:nvSpPr>
        <p:spPr>
          <a:ln/>
        </p:spPr>
        <p:txBody>
          <a:bodyPr/>
          <a:lstStyle>
            <a:lvl1pPr>
              <a:defRPr/>
            </a:lvl1pPr>
          </a:lstStyle>
          <a:p>
            <a:fld id="{E04E2524-2857-4BB8-9885-2F4E1A498872}"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th-TH"/>
          </a:p>
        </p:txBody>
      </p:sp>
      <p:sp>
        <p:nvSpPr>
          <p:cNvPr id="3" name="Rectangle 5"/>
          <p:cNvSpPr>
            <a:spLocks noGrp="1" noChangeArrowheads="1"/>
          </p:cNvSpPr>
          <p:nvPr>
            <p:ph type="ftr" sz="quarter" idx="11"/>
          </p:nvPr>
        </p:nvSpPr>
        <p:spPr>
          <a:ln/>
        </p:spPr>
        <p:txBody>
          <a:bodyPr/>
          <a:lstStyle>
            <a:lvl1pPr>
              <a:defRPr/>
            </a:lvl1pPr>
          </a:lstStyle>
          <a:p>
            <a:endParaRPr lang="th-TH"/>
          </a:p>
        </p:txBody>
      </p:sp>
      <p:sp>
        <p:nvSpPr>
          <p:cNvPr id="4" name="Rectangle 6"/>
          <p:cNvSpPr>
            <a:spLocks noGrp="1" noChangeArrowheads="1"/>
          </p:cNvSpPr>
          <p:nvPr>
            <p:ph type="sldNum" sz="quarter" idx="12"/>
          </p:nvPr>
        </p:nvSpPr>
        <p:spPr>
          <a:ln/>
        </p:spPr>
        <p:txBody>
          <a:bodyPr/>
          <a:lstStyle>
            <a:lvl1pPr>
              <a:defRPr/>
            </a:lvl1pPr>
          </a:lstStyle>
          <a:p>
            <a:fld id="{E1EBAC0D-C04E-475A-9FEA-368285F1BE0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A01E709C-242C-461F-ADDC-D921F3C3FA38}"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22306A72-6B0E-4E65-A417-8F47A5606706}"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8542E2E4-EDD4-484F-89FD-50BAFB78EAF3}"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301625"/>
            <a:ext cx="2038350" cy="5411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301625"/>
            <a:ext cx="5965825" cy="541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th-TH"/>
          </a:p>
        </p:txBody>
      </p:sp>
      <p:sp>
        <p:nvSpPr>
          <p:cNvPr id="5" name="Rectangle 5"/>
          <p:cNvSpPr>
            <a:spLocks noGrp="1" noChangeArrowheads="1"/>
          </p:cNvSpPr>
          <p:nvPr>
            <p:ph type="ftr" sz="quarter" idx="11"/>
          </p:nvPr>
        </p:nvSpPr>
        <p:spPr>
          <a:ln/>
        </p:spPr>
        <p:txBody>
          <a:bodyPr/>
          <a:lstStyle>
            <a:lvl1pPr>
              <a:defRPr/>
            </a:lvl1pPr>
          </a:lstStyle>
          <a:p>
            <a:endParaRPr lang="th-TH"/>
          </a:p>
        </p:txBody>
      </p:sp>
      <p:sp>
        <p:nvSpPr>
          <p:cNvPr id="6" name="Rectangle 6"/>
          <p:cNvSpPr>
            <a:spLocks noGrp="1" noChangeArrowheads="1"/>
          </p:cNvSpPr>
          <p:nvPr>
            <p:ph type="sldNum" sz="quarter" idx="12"/>
          </p:nvPr>
        </p:nvSpPr>
        <p:spPr>
          <a:ln/>
        </p:spPr>
        <p:txBody>
          <a:bodyPr/>
          <a:lstStyle>
            <a:lvl1pPr>
              <a:defRPr/>
            </a:lvl1pPr>
          </a:lstStyle>
          <a:p>
            <a:fld id="{22CC0B29-79EE-4953-8506-9AC4167BC7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66213226-1C87-4EAF-A2F1-7F7D100448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th-TH"/>
          </a:p>
        </p:txBody>
      </p:sp>
      <p:sp>
        <p:nvSpPr>
          <p:cNvPr id="8" name="Rectangle 5"/>
          <p:cNvSpPr>
            <a:spLocks noGrp="1" noChangeArrowheads="1"/>
          </p:cNvSpPr>
          <p:nvPr>
            <p:ph type="ftr" sz="quarter" idx="11"/>
          </p:nvPr>
        </p:nvSpPr>
        <p:spPr>
          <a:ln/>
        </p:spPr>
        <p:txBody>
          <a:bodyPr/>
          <a:lstStyle>
            <a:lvl1pPr>
              <a:defRPr/>
            </a:lvl1pPr>
          </a:lstStyle>
          <a:p>
            <a:endParaRPr lang="th-TH"/>
          </a:p>
        </p:txBody>
      </p:sp>
      <p:sp>
        <p:nvSpPr>
          <p:cNvPr id="9" name="Rectangle 6"/>
          <p:cNvSpPr>
            <a:spLocks noGrp="1" noChangeArrowheads="1"/>
          </p:cNvSpPr>
          <p:nvPr>
            <p:ph type="sldNum" sz="quarter" idx="12"/>
          </p:nvPr>
        </p:nvSpPr>
        <p:spPr>
          <a:ln/>
        </p:spPr>
        <p:txBody>
          <a:bodyPr/>
          <a:lstStyle>
            <a:lvl1pPr>
              <a:defRPr/>
            </a:lvl1pPr>
          </a:lstStyle>
          <a:p>
            <a:fld id="{56179C18-D9D8-41E5-AFCF-575A36A67C7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th-TH"/>
          </a:p>
        </p:txBody>
      </p:sp>
      <p:sp>
        <p:nvSpPr>
          <p:cNvPr id="4" name="Rectangle 5"/>
          <p:cNvSpPr>
            <a:spLocks noGrp="1" noChangeArrowheads="1"/>
          </p:cNvSpPr>
          <p:nvPr>
            <p:ph type="ftr" sz="quarter" idx="11"/>
          </p:nvPr>
        </p:nvSpPr>
        <p:spPr>
          <a:ln/>
        </p:spPr>
        <p:txBody>
          <a:bodyPr/>
          <a:lstStyle>
            <a:lvl1pPr>
              <a:defRPr/>
            </a:lvl1pPr>
          </a:lstStyle>
          <a:p>
            <a:endParaRPr lang="th-TH"/>
          </a:p>
        </p:txBody>
      </p:sp>
      <p:sp>
        <p:nvSpPr>
          <p:cNvPr id="5" name="Rectangle 6"/>
          <p:cNvSpPr>
            <a:spLocks noGrp="1" noChangeArrowheads="1"/>
          </p:cNvSpPr>
          <p:nvPr>
            <p:ph type="sldNum" sz="quarter" idx="12"/>
          </p:nvPr>
        </p:nvSpPr>
        <p:spPr>
          <a:ln/>
        </p:spPr>
        <p:txBody>
          <a:bodyPr/>
          <a:lstStyle>
            <a:lvl1pPr>
              <a:defRPr/>
            </a:lvl1pPr>
          </a:lstStyle>
          <a:p>
            <a:fld id="{D9CD137E-628C-46A6-81D4-88655AA380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th-TH"/>
          </a:p>
        </p:txBody>
      </p:sp>
      <p:sp>
        <p:nvSpPr>
          <p:cNvPr id="3" name="Rectangle 5"/>
          <p:cNvSpPr>
            <a:spLocks noGrp="1" noChangeArrowheads="1"/>
          </p:cNvSpPr>
          <p:nvPr>
            <p:ph type="ftr" sz="quarter" idx="11"/>
          </p:nvPr>
        </p:nvSpPr>
        <p:spPr>
          <a:ln/>
        </p:spPr>
        <p:txBody>
          <a:bodyPr/>
          <a:lstStyle>
            <a:lvl1pPr>
              <a:defRPr/>
            </a:lvl1pPr>
          </a:lstStyle>
          <a:p>
            <a:endParaRPr lang="th-TH"/>
          </a:p>
        </p:txBody>
      </p:sp>
      <p:sp>
        <p:nvSpPr>
          <p:cNvPr id="4" name="Rectangle 6"/>
          <p:cNvSpPr>
            <a:spLocks noGrp="1" noChangeArrowheads="1"/>
          </p:cNvSpPr>
          <p:nvPr>
            <p:ph type="sldNum" sz="quarter" idx="12"/>
          </p:nvPr>
        </p:nvSpPr>
        <p:spPr>
          <a:ln/>
        </p:spPr>
        <p:txBody>
          <a:bodyPr/>
          <a:lstStyle>
            <a:lvl1pPr>
              <a:defRPr/>
            </a:lvl1pPr>
          </a:lstStyle>
          <a:p>
            <a:fld id="{FAB90740-3DB5-4927-BD3F-8BE416D0FF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B46FE1A0-1CDD-4916-A5E5-9B46187984C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th-TH"/>
          </a:p>
        </p:txBody>
      </p:sp>
      <p:sp>
        <p:nvSpPr>
          <p:cNvPr id="6" name="Rectangle 5"/>
          <p:cNvSpPr>
            <a:spLocks noGrp="1" noChangeArrowheads="1"/>
          </p:cNvSpPr>
          <p:nvPr>
            <p:ph type="ftr" sz="quarter" idx="11"/>
          </p:nvPr>
        </p:nvSpPr>
        <p:spPr>
          <a:ln/>
        </p:spPr>
        <p:txBody>
          <a:bodyPr/>
          <a:lstStyle>
            <a:lvl1pPr>
              <a:defRPr/>
            </a:lvl1pPr>
          </a:lstStyle>
          <a:p>
            <a:endParaRPr lang="th-TH"/>
          </a:p>
        </p:txBody>
      </p:sp>
      <p:sp>
        <p:nvSpPr>
          <p:cNvPr id="7" name="Rectangle 6"/>
          <p:cNvSpPr>
            <a:spLocks noGrp="1" noChangeArrowheads="1"/>
          </p:cNvSpPr>
          <p:nvPr>
            <p:ph type="sldNum" sz="quarter" idx="12"/>
          </p:nvPr>
        </p:nvSpPr>
        <p:spPr>
          <a:ln/>
        </p:spPr>
        <p:txBody>
          <a:bodyPr/>
          <a:lstStyle>
            <a:lvl1pPr>
              <a:defRPr/>
            </a:lvl1pPr>
          </a:lstStyle>
          <a:p>
            <a:fld id="{F59753A1-B1F8-48D7-8576-FB235CAE4D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 y="228600"/>
            <a:ext cx="80010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endParaRPr lang="th-TH"/>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pitchFamily="34" charset="0"/>
              </a:defRPr>
            </a:lvl1pPr>
          </a:lstStyle>
          <a:p>
            <a:endParaRPr lang="th-TH"/>
          </a:p>
        </p:txBody>
      </p:sp>
      <p:sp>
        <p:nvSpPr>
          <p:cNvPr id="3078"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fld id="{8AF2108C-E1A7-4D2B-8992-7D6A36896919}" type="slidenum">
              <a:rPr lang="en-US"/>
              <a:pPr/>
              <a:t>‹#›</a:t>
            </a:fld>
            <a:endParaRPr lang="en-US"/>
          </a:p>
        </p:txBody>
      </p:sp>
      <p:pic>
        <p:nvPicPr>
          <p:cNvPr id="2055" name="Picture 1" descr="MEKONG_Content.jpg"/>
          <p:cNvPicPr>
            <a:picLocks noChangeAspect="1"/>
          </p:cNvPicPr>
          <p:nvPr userDrawn="1"/>
        </p:nvPicPr>
        <p:blipFill>
          <a:blip r:embed="rId14"/>
          <a:srcRect/>
          <a:stretch>
            <a:fillRect/>
          </a:stretch>
        </p:blipFill>
        <p:spPr bwMode="auto">
          <a:xfrm>
            <a:off x="0" y="0"/>
            <a:ext cx="9161463" cy="3446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28" r:id="rId1"/>
    <p:sldLayoutId id="2147486397" r:id="rId2"/>
    <p:sldLayoutId id="2147486398" r:id="rId3"/>
    <p:sldLayoutId id="2147486399" r:id="rId4"/>
    <p:sldLayoutId id="2147486400" r:id="rId5"/>
    <p:sldLayoutId id="2147486401" r:id="rId6"/>
    <p:sldLayoutId id="2147486402" r:id="rId7"/>
    <p:sldLayoutId id="2147486403" r:id="rId8"/>
    <p:sldLayoutId id="2147486404" r:id="rId9"/>
    <p:sldLayoutId id="2147486405" r:id="rId10"/>
    <p:sldLayoutId id="2147486406" r:id="rId11"/>
    <p:sldLayoutId id="2147486429" r:id="rId12"/>
  </p:sldLayoutIdLst>
  <p:timing>
    <p:tnLst>
      <p:par>
        <p:cTn id="1" dur="indefinite" restart="never" nodeType="tmRoot"/>
      </p:par>
    </p:tnLst>
  </p:timing>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469900" indent="-469900" algn="l" rtl="0" eaLnBrk="0" fontAlgn="base" hangingPunct="0">
        <a:spcBef>
          <a:spcPct val="20000"/>
        </a:spcBef>
        <a:spcAft>
          <a:spcPct val="0"/>
        </a:spcAft>
        <a:buClr>
          <a:srgbClr val="996633"/>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996633"/>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996633"/>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996633"/>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996633"/>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 y="228600"/>
            <a:ext cx="80010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endParaRPr lang="th-TH"/>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pitchFamily="34" charset="0"/>
              </a:defRPr>
            </a:lvl1pPr>
          </a:lstStyle>
          <a:p>
            <a:endParaRPr lang="th-TH"/>
          </a:p>
        </p:txBody>
      </p:sp>
      <p:sp>
        <p:nvSpPr>
          <p:cNvPr id="3078"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fld id="{92AB9397-434D-4F40-A53C-BA9716BF8DEA}" type="slidenum">
              <a:rPr lang="en-US"/>
              <a:pPr/>
              <a:t>‹#›</a:t>
            </a:fld>
            <a:endParaRPr lang="en-US"/>
          </a:p>
        </p:txBody>
      </p:sp>
      <p:pic>
        <p:nvPicPr>
          <p:cNvPr id="3079" name="Picture 1" descr="MEKONG_Content.jpg"/>
          <p:cNvPicPr>
            <a:picLocks noChangeAspect="1"/>
          </p:cNvPicPr>
          <p:nvPr userDrawn="1"/>
        </p:nvPicPr>
        <p:blipFill>
          <a:blip r:embed="rId14"/>
          <a:srcRect/>
          <a:stretch>
            <a:fillRect/>
          </a:stretch>
        </p:blipFill>
        <p:spPr bwMode="auto">
          <a:xfrm>
            <a:off x="0" y="0"/>
            <a:ext cx="9161463" cy="3446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30" r:id="rId1"/>
    <p:sldLayoutId id="2147486407" r:id="rId2"/>
    <p:sldLayoutId id="2147486408" r:id="rId3"/>
    <p:sldLayoutId id="2147486409" r:id="rId4"/>
    <p:sldLayoutId id="2147486410" r:id="rId5"/>
    <p:sldLayoutId id="2147486411" r:id="rId6"/>
    <p:sldLayoutId id="2147486412" r:id="rId7"/>
    <p:sldLayoutId id="2147486413" r:id="rId8"/>
    <p:sldLayoutId id="2147486414" r:id="rId9"/>
    <p:sldLayoutId id="2147486415" r:id="rId10"/>
    <p:sldLayoutId id="2147486416" r:id="rId11"/>
    <p:sldLayoutId id="2147486431" r:id="rId12"/>
  </p:sldLayoutIdLst>
  <p:timing>
    <p:tnLst>
      <p:par>
        <p:cTn id="1" dur="indefinite" restart="never" nodeType="tmRoot"/>
      </p:par>
    </p:tnLst>
  </p:timing>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469900" indent="-469900" algn="l" rtl="0" eaLnBrk="0" fontAlgn="base" hangingPunct="0">
        <a:spcBef>
          <a:spcPct val="20000"/>
        </a:spcBef>
        <a:spcAft>
          <a:spcPct val="0"/>
        </a:spcAft>
        <a:buClr>
          <a:srgbClr val="996633"/>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996633"/>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996633"/>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996633"/>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996633"/>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996633"/>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1625" y="301625"/>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827213"/>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th-TH"/>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lvl1pPr>
          </a:lstStyle>
          <a:p>
            <a:endParaRPr lang="th-TH"/>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2AC4521D-8638-4222-B221-DDF98394BB79}" type="slidenum">
              <a:rPr lang="en-US"/>
              <a:pPr/>
              <a:t>‹#›</a:t>
            </a:fld>
            <a:endParaRPr lang="en-US"/>
          </a:p>
        </p:txBody>
      </p:sp>
      <p:sp>
        <p:nvSpPr>
          <p:cNvPr id="5127" name="Rectangle 7"/>
          <p:cNvSpPr>
            <a:spLocks noChangeArrowheads="1"/>
          </p:cNvSpPr>
          <p:nvPr/>
        </p:nvSpPr>
        <p:spPr bwMode="auto">
          <a:xfrm>
            <a:off x="0" y="1066800"/>
            <a:ext cx="9144000" cy="152400"/>
          </a:xfrm>
          <a:prstGeom prst="rect">
            <a:avLst/>
          </a:prstGeom>
          <a:solidFill>
            <a:srgbClr val="FFCC00"/>
          </a:solidFill>
          <a:ln w="9525">
            <a:noFill/>
            <a:miter lim="800000"/>
            <a:headEnd/>
            <a:tailEnd/>
          </a:ln>
          <a:effectLst/>
        </p:spPr>
        <p:txBody>
          <a:bodyPr wrap="none" anchor="ctr"/>
          <a:lstStyle/>
          <a:p>
            <a:endParaRPr lang="th-TH"/>
          </a:p>
        </p:txBody>
      </p:sp>
      <p:sp>
        <p:nvSpPr>
          <p:cNvPr id="5128" name="Rectangle 8"/>
          <p:cNvSpPr>
            <a:spLocks noChangeArrowheads="1"/>
          </p:cNvSpPr>
          <p:nvPr/>
        </p:nvSpPr>
        <p:spPr bwMode="auto">
          <a:xfrm>
            <a:off x="0" y="1219200"/>
            <a:ext cx="152400" cy="5638800"/>
          </a:xfrm>
          <a:prstGeom prst="rect">
            <a:avLst/>
          </a:prstGeom>
          <a:solidFill>
            <a:srgbClr val="3366FF"/>
          </a:solidFill>
          <a:ln w="9525">
            <a:noFill/>
            <a:miter lim="800000"/>
            <a:headEnd/>
            <a:tailEnd/>
          </a:ln>
          <a:effectLst/>
        </p:spPr>
        <p:txBody>
          <a:bodyPr wrap="none" anchor="ctr"/>
          <a:lstStyle/>
          <a:p>
            <a:pPr algn="ctr" eaLnBrk="0" hangingPunct="0"/>
            <a:endParaRPr lang="th-TH" sz="2800">
              <a:solidFill>
                <a:srgbClr val="002A6C"/>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 id="2147486421" r:id="rId5"/>
    <p:sldLayoutId id="2147486422" r:id="rId6"/>
    <p:sldLayoutId id="2147486423" r:id="rId7"/>
    <p:sldLayoutId id="2147486424" r:id="rId8"/>
    <p:sldLayoutId id="2147486425" r:id="rId9"/>
    <p:sldLayoutId id="2147486426" r:id="rId10"/>
    <p:sldLayoutId id="2147486427"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52400" y="1600200"/>
            <a:ext cx="8839200" cy="1524000"/>
          </a:xfrm>
          <a:prstGeom prst="rect">
            <a:avLst/>
          </a:prstGeom>
          <a:noFill/>
          <a:ln w="9525">
            <a:noFill/>
            <a:miter lim="800000"/>
            <a:headEnd/>
            <a:tailEnd/>
          </a:ln>
        </p:spPr>
        <p:txBody>
          <a:bodyPr anchor="b"/>
          <a:lstStyle/>
          <a:p>
            <a:pPr algn="ctr" eaLnBrk="0" hangingPunct="0"/>
            <a:r>
              <a:rPr lang="en-US" sz="2400" b="1">
                <a:solidFill>
                  <a:schemeClr val="bg1"/>
                </a:solidFill>
              </a:rPr>
              <a:t> Information Sharing on Avian Influenza and Infectious Diseases between   </a:t>
            </a:r>
          </a:p>
          <a:p>
            <a:pPr algn="ctr" eaLnBrk="0" hangingPunct="0"/>
            <a:r>
              <a:rPr lang="en-US" sz="2400" b="1">
                <a:solidFill>
                  <a:schemeClr val="bg1"/>
                </a:solidFill>
              </a:rPr>
              <a:t>Ubon Rachatani, Thailand and Champasack, Lao PDR</a:t>
            </a:r>
          </a:p>
          <a:p>
            <a:pPr algn="ctr" eaLnBrk="0" hangingPunct="0"/>
            <a:endParaRPr lang="en-US" b="1">
              <a:solidFill>
                <a:srgbClr val="FFFF00"/>
              </a:solidFill>
            </a:endParaRPr>
          </a:p>
        </p:txBody>
      </p:sp>
      <p:sp>
        <p:nvSpPr>
          <p:cNvPr id="4" name="Title 3"/>
          <p:cNvSpPr txBox="1">
            <a:spLocks/>
          </p:cNvSpPr>
          <p:nvPr/>
        </p:nvSpPr>
        <p:spPr bwMode="auto">
          <a:xfrm>
            <a:off x="457200" y="5029200"/>
            <a:ext cx="8686800" cy="914400"/>
          </a:xfrm>
          <a:prstGeom prst="rect">
            <a:avLst/>
          </a:prstGeom>
          <a:noFill/>
          <a:ln w="9525">
            <a:noFill/>
            <a:miter lim="800000"/>
            <a:headEnd/>
            <a:tailEnd/>
          </a:ln>
        </p:spPr>
        <p:txBody>
          <a:bodyPr anchor="b"/>
          <a:lstStyle/>
          <a:p>
            <a:pPr algn="ctr" eaLnBrk="0" hangingPunct="0"/>
            <a:endParaRPr lang="en-US" b="1">
              <a:solidFill>
                <a:srgbClr val="FFFF00"/>
              </a:solidFill>
            </a:endParaRPr>
          </a:p>
          <a:p>
            <a:pPr algn="ctr" eaLnBrk="0" hangingPunct="0"/>
            <a:r>
              <a:rPr lang="en-US" b="1"/>
              <a:t>14-15 November 2011</a:t>
            </a:r>
          </a:p>
          <a:p>
            <a:pPr algn="ctr" eaLnBrk="0" hangingPunct="0"/>
            <a:r>
              <a:rPr lang="en-US" b="1"/>
              <a:t>Sunee Hotel, Ubon Rachatani Province, Thailand </a:t>
            </a:r>
            <a:endParaRPr lang="th-TH" b="1"/>
          </a:p>
        </p:txBody>
      </p:sp>
      <p:pic>
        <p:nvPicPr>
          <p:cNvPr id="9220" name="Picture 7" descr="D:\Cross border meetings Nov 2011\Ubon -Champa Crossborder\Pix Sunee Hotel\DSC03197.JPG"/>
          <p:cNvPicPr>
            <a:picLocks noChangeAspect="1" noChangeArrowheads="1"/>
          </p:cNvPicPr>
          <p:nvPr/>
        </p:nvPicPr>
        <p:blipFill>
          <a:blip r:embed="rId2"/>
          <a:srcRect/>
          <a:stretch>
            <a:fillRect/>
          </a:stretch>
        </p:blipFill>
        <p:spPr bwMode="auto">
          <a:xfrm>
            <a:off x="0" y="3124200"/>
            <a:ext cx="9144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6200" y="228600"/>
            <a:ext cx="6781800" cy="609600"/>
          </a:xfrm>
        </p:spPr>
        <p:txBody>
          <a:bodyPr/>
          <a:lstStyle/>
          <a:p>
            <a:r>
              <a:rPr lang="en-US" smtClean="0">
                <a:solidFill>
                  <a:schemeClr val="bg1"/>
                </a:solidFill>
              </a:rPr>
              <a:t>Information sharing activities</a:t>
            </a:r>
          </a:p>
        </p:txBody>
      </p:sp>
      <p:sp>
        <p:nvSpPr>
          <p:cNvPr id="1028" name="Content Placeholder 2"/>
          <p:cNvSpPr>
            <a:spLocks noGrp="1"/>
          </p:cNvSpPr>
          <p:nvPr>
            <p:ph sz="half" idx="1"/>
          </p:nvPr>
        </p:nvSpPr>
        <p:spPr>
          <a:xfrm>
            <a:off x="5410200" y="3810000"/>
            <a:ext cx="3733800" cy="3048000"/>
          </a:xfrm>
        </p:spPr>
        <p:txBody>
          <a:bodyPr/>
          <a:lstStyle/>
          <a:p>
            <a:pPr marL="0" indent="0">
              <a:spcBef>
                <a:spcPct val="0"/>
              </a:spcBef>
              <a:buFont typeface="Wingdings" pitchFamily="2" charset="2"/>
              <a:buNone/>
            </a:pPr>
            <a:r>
              <a:rPr lang="en-US" sz="1600" dirty="0" smtClean="0"/>
              <a:t>Through emails, the two provinces periodically share information on communicable diseases like</a:t>
            </a:r>
          </a:p>
          <a:p>
            <a:pPr marL="0" indent="0">
              <a:spcBef>
                <a:spcPct val="0"/>
              </a:spcBef>
              <a:buFont typeface="Wingdings" pitchFamily="2" charset="2"/>
              <a:buNone/>
            </a:pPr>
            <a:r>
              <a:rPr lang="en-US" sz="1600" dirty="0" smtClean="0"/>
              <a:t>SARS, Cholera, AI, H1N1, Encephalitis,  Meningitis Tetanus,  Diphtheria, and  Measles using a common reporting form.</a:t>
            </a:r>
          </a:p>
          <a:p>
            <a:pPr marL="0" indent="0">
              <a:spcBef>
                <a:spcPct val="0"/>
              </a:spcBef>
              <a:buFont typeface="Wingdings" pitchFamily="2" charset="2"/>
              <a:buNone/>
            </a:pPr>
            <a:endParaRPr lang="en-US" sz="1600" dirty="0" smtClean="0"/>
          </a:p>
          <a:p>
            <a:pPr marL="0" indent="0">
              <a:spcBef>
                <a:spcPct val="0"/>
              </a:spcBef>
              <a:buFont typeface="Wingdings" pitchFamily="2" charset="2"/>
              <a:buNone/>
            </a:pPr>
            <a:r>
              <a:rPr lang="en-US" sz="1600" dirty="0" smtClean="0"/>
              <a:t>Informal communication exists between the two provinces during disease outbreak.  </a:t>
            </a:r>
          </a:p>
          <a:p>
            <a:pPr marL="0" indent="0">
              <a:spcBef>
                <a:spcPct val="0"/>
              </a:spcBef>
              <a:buFont typeface="Wingdings" pitchFamily="2" charset="2"/>
              <a:buNone/>
            </a:pPr>
            <a:r>
              <a:rPr lang="en-US" sz="1600" dirty="0" smtClean="0"/>
              <a:t> </a:t>
            </a:r>
          </a:p>
        </p:txBody>
      </p:sp>
      <p:sp>
        <p:nvSpPr>
          <p:cNvPr id="5" name="Rectangle 4"/>
          <p:cNvSpPr/>
          <p:nvPr/>
        </p:nvSpPr>
        <p:spPr>
          <a:xfrm>
            <a:off x="533400" y="1752600"/>
            <a:ext cx="4495800" cy="923925"/>
          </a:xfrm>
          <a:prstGeom prst="rect">
            <a:avLst/>
          </a:prstGeom>
        </p:spPr>
        <p:txBody>
          <a:bodyPr>
            <a:spAutoFit/>
          </a:bodyPr>
          <a:lstStyle/>
          <a:p>
            <a:r>
              <a:rPr lang="en-US">
                <a:solidFill>
                  <a:srgbClr val="0070C0"/>
                </a:solidFill>
              </a:rPr>
              <a:t>Continuous reporting of communicable diseases weekly and monthly basis</a:t>
            </a:r>
          </a:p>
          <a:p>
            <a:endParaRPr lang="en-US"/>
          </a:p>
        </p:txBody>
      </p:sp>
      <p:graphicFrame>
        <p:nvGraphicFramePr>
          <p:cNvPr id="1026" name="Object 5"/>
          <p:cNvGraphicFramePr>
            <a:graphicFrameLocks noChangeAspect="1"/>
          </p:cNvGraphicFramePr>
          <p:nvPr/>
        </p:nvGraphicFramePr>
        <p:xfrm>
          <a:off x="228600" y="2667000"/>
          <a:ext cx="5153025" cy="3981450"/>
        </p:xfrm>
        <a:graphic>
          <a:graphicData uri="http://schemas.openxmlformats.org/presentationml/2006/ole">
            <p:oleObj spid="_x0000_s1026" name="Acrobat Document" r:id="rId3" imgW="7543665" imgH="5829300" progId="AcroExch.Document.7">
              <p:embed/>
            </p:oleObj>
          </a:graphicData>
        </a:graphic>
      </p:graphicFrame>
      <p:pic>
        <p:nvPicPr>
          <p:cNvPr id="1030" name="Picture 4"/>
          <p:cNvPicPr>
            <a:picLocks noChangeAspect="1" noChangeArrowheads="1"/>
          </p:cNvPicPr>
          <p:nvPr/>
        </p:nvPicPr>
        <p:blipFill>
          <a:blip r:embed="rId4"/>
          <a:srcRect/>
          <a:stretch>
            <a:fillRect/>
          </a:stretch>
        </p:blipFill>
        <p:spPr bwMode="auto">
          <a:xfrm>
            <a:off x="5562600" y="990600"/>
            <a:ext cx="3581400" cy="27003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solidFill>
                  <a:schemeClr val="bg1"/>
                </a:solidFill>
              </a:rPr>
              <a:t>Communication materials</a:t>
            </a:r>
          </a:p>
        </p:txBody>
      </p:sp>
      <p:pic>
        <p:nvPicPr>
          <p:cNvPr id="18435" name="Picture 7" descr="D:\Cross border meetings Nov 2011\Crossborder pix\DSC00051.JPG"/>
          <p:cNvPicPr>
            <a:picLocks noChangeAspect="1" noChangeArrowheads="1"/>
          </p:cNvPicPr>
          <p:nvPr/>
        </p:nvPicPr>
        <p:blipFill>
          <a:blip r:embed="rId2"/>
          <a:srcRect/>
          <a:stretch>
            <a:fillRect/>
          </a:stretch>
        </p:blipFill>
        <p:spPr bwMode="auto">
          <a:xfrm>
            <a:off x="0" y="1371600"/>
            <a:ext cx="4702175" cy="3429000"/>
          </a:xfrm>
          <a:prstGeom prst="rect">
            <a:avLst/>
          </a:prstGeom>
          <a:noFill/>
          <a:ln w="9525">
            <a:noFill/>
            <a:miter lim="800000"/>
            <a:headEnd/>
            <a:tailEnd/>
          </a:ln>
        </p:spPr>
      </p:pic>
      <p:sp>
        <p:nvSpPr>
          <p:cNvPr id="18436" name="Content Placeholder 10"/>
          <p:cNvSpPr>
            <a:spLocks noGrp="1"/>
          </p:cNvSpPr>
          <p:nvPr>
            <p:ph sz="half" idx="2"/>
          </p:nvPr>
        </p:nvSpPr>
        <p:spPr>
          <a:xfrm>
            <a:off x="304800" y="4953000"/>
            <a:ext cx="4191000" cy="1143000"/>
          </a:xfrm>
        </p:spPr>
        <p:txBody>
          <a:bodyPr/>
          <a:lstStyle/>
          <a:p>
            <a:pPr marL="0" indent="0">
              <a:spcBef>
                <a:spcPct val="0"/>
              </a:spcBef>
              <a:buFont typeface="Wingdings" pitchFamily="2" charset="2"/>
              <a:buNone/>
            </a:pPr>
            <a:r>
              <a:rPr lang="en-US" sz="1600" i="1" smtClean="0">
                <a:latin typeface="Times New Roman" pitchFamily="18" charset="0"/>
                <a:cs typeface="Times New Roman" pitchFamily="18" charset="0"/>
              </a:rPr>
              <a:t>Above: Dr Khampo  looks at the various communication materials in Lao language</a:t>
            </a:r>
            <a:r>
              <a:rPr lang="en-US" sz="1600" i="1" smtClean="0"/>
              <a:t>.  </a:t>
            </a:r>
          </a:p>
        </p:txBody>
      </p:sp>
      <p:pic>
        <p:nvPicPr>
          <p:cNvPr id="18437" name="Picture 9" descr="D:\Cross border meetings Nov 2011\Crossborder pix\DSC00145.JPG"/>
          <p:cNvPicPr>
            <a:picLocks noChangeAspect="1" noChangeArrowheads="1"/>
          </p:cNvPicPr>
          <p:nvPr/>
        </p:nvPicPr>
        <p:blipFill>
          <a:blip r:embed="rId3"/>
          <a:srcRect/>
          <a:stretch>
            <a:fillRect/>
          </a:stretch>
        </p:blipFill>
        <p:spPr bwMode="auto">
          <a:xfrm>
            <a:off x="4546600" y="1371600"/>
            <a:ext cx="4597400" cy="3429000"/>
          </a:xfrm>
          <a:prstGeom prst="rect">
            <a:avLst/>
          </a:prstGeom>
          <a:noFill/>
          <a:ln w="9525">
            <a:noFill/>
            <a:miter lim="800000"/>
            <a:headEnd/>
            <a:tailEnd/>
          </a:ln>
        </p:spPr>
      </p:pic>
      <p:sp>
        <p:nvSpPr>
          <p:cNvPr id="18438" name="Content Placeholder 10"/>
          <p:cNvSpPr>
            <a:spLocks noGrp="1"/>
          </p:cNvSpPr>
          <p:nvPr>
            <p:ph sz="half" idx="2"/>
          </p:nvPr>
        </p:nvSpPr>
        <p:spPr>
          <a:xfrm>
            <a:off x="4800600" y="4953000"/>
            <a:ext cx="4191000" cy="1143000"/>
          </a:xfrm>
        </p:spPr>
        <p:txBody>
          <a:bodyPr/>
          <a:lstStyle/>
          <a:p>
            <a:pPr marL="0" indent="0">
              <a:spcBef>
                <a:spcPct val="0"/>
              </a:spcBef>
              <a:buFont typeface="Wingdings" pitchFamily="2" charset="2"/>
              <a:buNone/>
            </a:pPr>
            <a:r>
              <a:rPr lang="en-US" sz="1600" i="1" smtClean="0">
                <a:latin typeface="Times New Roman" pitchFamily="18" charset="0"/>
                <a:cs typeface="Times New Roman" pitchFamily="18" charset="0"/>
              </a:rPr>
              <a:t>Above: Ms Sipahay from the Lao MOH-CIEH explains the communication materials available in Lao PDR.  </a:t>
            </a:r>
          </a:p>
        </p:txBody>
      </p:sp>
      <p:sp>
        <p:nvSpPr>
          <p:cNvPr id="18439" name="TextBox 6"/>
          <p:cNvSpPr txBox="1">
            <a:spLocks noChangeArrowheads="1"/>
          </p:cNvSpPr>
          <p:nvPr/>
        </p:nvSpPr>
        <p:spPr bwMode="auto">
          <a:xfrm>
            <a:off x="304800" y="5867400"/>
            <a:ext cx="8839200" cy="646113"/>
          </a:xfrm>
          <a:prstGeom prst="rect">
            <a:avLst/>
          </a:prstGeom>
          <a:noFill/>
          <a:ln w="9525">
            <a:noFill/>
            <a:miter lim="800000"/>
            <a:headEnd/>
            <a:tailEnd/>
          </a:ln>
        </p:spPr>
        <p:txBody>
          <a:bodyPr>
            <a:spAutoFit/>
          </a:bodyPr>
          <a:lstStyle/>
          <a:p>
            <a:r>
              <a:rPr lang="en-US"/>
              <a:t>The meeting was the first attempt for the two provinces to share their materials and  messages as well as their experiences in developing and disseminating  them.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28600"/>
            <a:ext cx="6934200" cy="1066800"/>
          </a:xfrm>
        </p:spPr>
        <p:txBody>
          <a:bodyPr/>
          <a:lstStyle/>
          <a:p>
            <a:r>
              <a:rPr lang="en-US" sz="2800" smtClean="0">
                <a:solidFill>
                  <a:schemeClr val="bg1"/>
                </a:solidFill>
              </a:rPr>
              <a:t>Communication materials </a:t>
            </a:r>
            <a:br>
              <a:rPr lang="en-US" sz="2800" smtClean="0">
                <a:solidFill>
                  <a:schemeClr val="bg1"/>
                </a:solidFill>
              </a:rPr>
            </a:br>
            <a:endParaRPr lang="en-US" sz="2800" smtClean="0">
              <a:solidFill>
                <a:schemeClr val="bg1"/>
              </a:solidFill>
            </a:endParaRPr>
          </a:p>
        </p:txBody>
      </p:sp>
      <p:sp>
        <p:nvSpPr>
          <p:cNvPr id="19459" name="Content Placeholder 2"/>
          <p:cNvSpPr>
            <a:spLocks noGrp="1"/>
          </p:cNvSpPr>
          <p:nvPr>
            <p:ph idx="1"/>
          </p:nvPr>
        </p:nvSpPr>
        <p:spPr>
          <a:xfrm>
            <a:off x="4191000" y="5105400"/>
            <a:ext cx="4724400" cy="1524000"/>
          </a:xfrm>
        </p:spPr>
        <p:txBody>
          <a:bodyPr/>
          <a:lstStyle/>
          <a:p>
            <a:pPr marL="0" indent="0">
              <a:spcBef>
                <a:spcPct val="0"/>
              </a:spcBef>
              <a:buFont typeface="Wingdings" pitchFamily="2" charset="2"/>
              <a:buNone/>
            </a:pPr>
            <a:r>
              <a:rPr lang="en-US" sz="1600" i="1" smtClean="0"/>
              <a:t>Above:  Mr  Narong Plangsorn, Chief of Khemmarath District Public Health Office shared Ubon’s experience in the H1N1 campaign.  He said that materials and messages were developed at the national level, but they utilized their governor as endorser for the campaign.  </a:t>
            </a:r>
          </a:p>
        </p:txBody>
      </p:sp>
      <p:pic>
        <p:nvPicPr>
          <p:cNvPr id="19460" name="Picture 5" descr="D:\Cross border meetings Nov 2011\Crossborder pix\DSC00143.JPG"/>
          <p:cNvPicPr>
            <a:picLocks noChangeAspect="1" noChangeArrowheads="1"/>
          </p:cNvPicPr>
          <p:nvPr/>
        </p:nvPicPr>
        <p:blipFill>
          <a:blip r:embed="rId3"/>
          <a:srcRect/>
          <a:stretch>
            <a:fillRect/>
          </a:stretch>
        </p:blipFill>
        <p:spPr bwMode="auto">
          <a:xfrm>
            <a:off x="0" y="1219200"/>
            <a:ext cx="4114800" cy="2895600"/>
          </a:xfrm>
          <a:prstGeom prst="rect">
            <a:avLst/>
          </a:prstGeom>
          <a:noFill/>
          <a:ln w="9525">
            <a:noFill/>
            <a:miter lim="800000"/>
            <a:headEnd/>
            <a:tailEnd/>
          </a:ln>
        </p:spPr>
      </p:pic>
      <p:pic>
        <p:nvPicPr>
          <p:cNvPr id="19461" name="Picture 8" descr="D:\Dell cecile desktop  Nov 2011\Ubon--Champa\Ubon pix\DSC00132.JPG"/>
          <p:cNvPicPr>
            <a:picLocks noChangeAspect="1" noChangeArrowheads="1"/>
          </p:cNvPicPr>
          <p:nvPr/>
        </p:nvPicPr>
        <p:blipFill>
          <a:blip r:embed="rId4"/>
          <a:srcRect/>
          <a:stretch>
            <a:fillRect/>
          </a:stretch>
        </p:blipFill>
        <p:spPr bwMode="auto">
          <a:xfrm>
            <a:off x="4038600" y="1219200"/>
            <a:ext cx="5105400" cy="3733800"/>
          </a:xfrm>
          <a:prstGeom prst="rect">
            <a:avLst/>
          </a:prstGeom>
          <a:noFill/>
          <a:ln w="9525">
            <a:noFill/>
            <a:miter lim="800000"/>
            <a:headEnd/>
            <a:tailEnd/>
          </a:ln>
        </p:spPr>
      </p:pic>
      <p:pic>
        <p:nvPicPr>
          <p:cNvPr id="19462" name="Picture 7" descr="D:\Cross border meetings Nov 2011\Ubon pix. Pook\IMG_2044 (1).JPG"/>
          <p:cNvPicPr>
            <a:picLocks noChangeAspect="1" noChangeArrowheads="1"/>
          </p:cNvPicPr>
          <p:nvPr/>
        </p:nvPicPr>
        <p:blipFill>
          <a:blip r:embed="rId5"/>
          <a:srcRect/>
          <a:stretch>
            <a:fillRect/>
          </a:stretch>
        </p:blipFill>
        <p:spPr bwMode="auto">
          <a:xfrm>
            <a:off x="0" y="4114800"/>
            <a:ext cx="4038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chemeClr val="bg1"/>
                </a:solidFill>
              </a:rPr>
              <a:t>Risk communication</a:t>
            </a:r>
          </a:p>
        </p:txBody>
      </p:sp>
      <p:sp>
        <p:nvSpPr>
          <p:cNvPr id="3" name="Content Placeholder 2"/>
          <p:cNvSpPr>
            <a:spLocks noGrp="1"/>
          </p:cNvSpPr>
          <p:nvPr>
            <p:ph idx="1"/>
          </p:nvPr>
        </p:nvSpPr>
        <p:spPr>
          <a:xfrm>
            <a:off x="228600" y="1600200"/>
            <a:ext cx="8763000" cy="2438400"/>
          </a:xfrm>
        </p:spPr>
        <p:txBody>
          <a:bodyPr/>
          <a:lstStyle/>
          <a:p>
            <a:pPr>
              <a:defRPr/>
            </a:pPr>
            <a:r>
              <a:rPr lang="en-US" sz="1800" dirty="0" smtClean="0">
                <a:latin typeface="+mj-lt"/>
              </a:rPr>
              <a:t>Of the 41 participants, no one attended training on risk communication.  In both provinces, the SRRT (surveillance rapid response team) received training on surveillance and reporting under the MBDS project.  </a:t>
            </a:r>
          </a:p>
          <a:p>
            <a:pPr>
              <a:defRPr/>
            </a:pPr>
            <a:r>
              <a:rPr lang="en-US" sz="1800" dirty="0" smtClean="0">
                <a:latin typeface="+mj-lt"/>
              </a:rPr>
              <a:t>Communication materials had been </a:t>
            </a:r>
            <a:r>
              <a:rPr lang="en-US" sz="1800" dirty="0" smtClean="0">
                <a:latin typeface="+mj-lt"/>
              </a:rPr>
              <a:t>prepared </a:t>
            </a:r>
            <a:r>
              <a:rPr lang="en-US" sz="1800" dirty="0" smtClean="0">
                <a:latin typeface="+mj-lt"/>
              </a:rPr>
              <a:t>at the central level and delivered to the provinces for dissemination. For </a:t>
            </a:r>
            <a:r>
              <a:rPr lang="en-US" sz="1800" dirty="0" err="1" smtClean="0">
                <a:latin typeface="+mj-lt"/>
              </a:rPr>
              <a:t>Champasack</a:t>
            </a:r>
            <a:r>
              <a:rPr lang="en-US" sz="1800" dirty="0" smtClean="0">
                <a:latin typeface="+mj-lt"/>
              </a:rPr>
              <a:t> </a:t>
            </a:r>
            <a:r>
              <a:rPr lang="en-US" sz="1800" dirty="0" smtClean="0">
                <a:latin typeface="+mj-lt"/>
              </a:rPr>
              <a:t>it was acknowledged that with support from FHI360 and CIEH, provincial/district health promotion staff received training on utilization of communication materials. </a:t>
            </a:r>
            <a:endParaRPr lang="en-US" sz="1800" dirty="0" smtClean="0">
              <a:latin typeface="+mj-lt"/>
            </a:endParaRPr>
          </a:p>
          <a:p>
            <a:pPr>
              <a:defRPr/>
            </a:pPr>
            <a:r>
              <a:rPr lang="en-US" sz="1800" dirty="0" smtClean="0">
                <a:latin typeface="+mj-lt"/>
              </a:rPr>
              <a:t>In both provinces, a member of</a:t>
            </a:r>
          </a:p>
          <a:p>
            <a:pPr>
              <a:buFont typeface="Wingdings" pitchFamily="2" charset="2"/>
              <a:buNone/>
              <a:defRPr/>
            </a:pPr>
            <a:r>
              <a:rPr lang="en-US" sz="1800" dirty="0" smtClean="0">
                <a:latin typeface="+mj-lt"/>
              </a:rPr>
              <a:t>        the health promotion team was</a:t>
            </a:r>
          </a:p>
          <a:p>
            <a:pPr>
              <a:buFont typeface="Wingdings" pitchFamily="2" charset="2"/>
              <a:buNone/>
              <a:defRPr/>
            </a:pPr>
            <a:r>
              <a:rPr lang="en-US" sz="1800" dirty="0" smtClean="0">
                <a:latin typeface="+mj-lt"/>
              </a:rPr>
              <a:t>        also a member of the SSRT. </a:t>
            </a:r>
            <a:endParaRPr lang="en-US" sz="1800" dirty="0">
              <a:latin typeface="+mj-lt"/>
            </a:endParaRPr>
          </a:p>
        </p:txBody>
      </p:sp>
      <p:pic>
        <p:nvPicPr>
          <p:cNvPr id="20484" name="Picture 2"/>
          <p:cNvPicPr>
            <a:picLocks noChangeAspect="1" noChangeArrowheads="1"/>
          </p:cNvPicPr>
          <p:nvPr/>
        </p:nvPicPr>
        <p:blipFill>
          <a:blip r:embed="rId2"/>
          <a:srcRect/>
          <a:stretch>
            <a:fillRect/>
          </a:stretch>
        </p:blipFill>
        <p:spPr bwMode="auto">
          <a:xfrm>
            <a:off x="4343400" y="3657600"/>
            <a:ext cx="4800600" cy="2971800"/>
          </a:xfrm>
          <a:prstGeom prst="rect">
            <a:avLst/>
          </a:prstGeom>
          <a:noFill/>
          <a:ln w="9525">
            <a:noFill/>
            <a:miter lim="800000"/>
            <a:headEnd/>
            <a:tailEnd/>
          </a:ln>
        </p:spPr>
      </p:pic>
      <p:sp>
        <p:nvSpPr>
          <p:cNvPr id="20485" name="TextBox 4"/>
          <p:cNvSpPr txBox="1">
            <a:spLocks noChangeArrowheads="1"/>
          </p:cNvSpPr>
          <p:nvPr/>
        </p:nvSpPr>
        <p:spPr bwMode="auto">
          <a:xfrm>
            <a:off x="457200" y="4953000"/>
            <a:ext cx="3352800" cy="1323975"/>
          </a:xfrm>
          <a:prstGeom prst="rect">
            <a:avLst/>
          </a:prstGeom>
          <a:noFill/>
          <a:ln w="9525">
            <a:noFill/>
            <a:miter lim="800000"/>
            <a:headEnd/>
            <a:tailEnd/>
          </a:ln>
        </p:spPr>
        <p:txBody>
          <a:bodyPr>
            <a:spAutoFit/>
          </a:bodyPr>
          <a:lstStyle/>
          <a:p>
            <a:r>
              <a:rPr lang="en-US" sz="1600" i="1" dirty="0"/>
              <a:t>Right: FHI360 Country Coordinator for Lao PDR, Dr Cecile Lantican provided </a:t>
            </a:r>
            <a:r>
              <a:rPr lang="en-US" sz="1600" i="1" dirty="0" smtClean="0"/>
              <a:t>advice </a:t>
            </a:r>
            <a:r>
              <a:rPr lang="en-US" sz="1600" i="1" dirty="0"/>
              <a:t>on risk communication and use of communication materials.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solidFill>
                  <a:schemeClr val="bg1"/>
                </a:solidFill>
              </a:rPr>
              <a:t>Lessons shared </a:t>
            </a:r>
          </a:p>
        </p:txBody>
      </p:sp>
      <p:sp>
        <p:nvSpPr>
          <p:cNvPr id="20483" name="Content Placeholder 3"/>
          <p:cNvSpPr>
            <a:spLocks noGrp="1"/>
          </p:cNvSpPr>
          <p:nvPr>
            <p:ph sz="half" idx="2"/>
          </p:nvPr>
        </p:nvSpPr>
        <p:spPr>
          <a:xfrm>
            <a:off x="4267200" y="1752600"/>
            <a:ext cx="4724400" cy="4648200"/>
          </a:xfrm>
        </p:spPr>
        <p:txBody>
          <a:bodyPr/>
          <a:lstStyle/>
          <a:p>
            <a:pPr eaLnBrk="1" hangingPunct="1"/>
            <a:r>
              <a:rPr lang="en-US" sz="1800" smtClean="0">
                <a:cs typeface="Cordia New" pitchFamily="34" charset="-34"/>
              </a:rPr>
              <a:t>Joint meetings and investigations strengthened the relationship between two provinces and recognition of  the role of immigration checkpoints. </a:t>
            </a:r>
          </a:p>
          <a:p>
            <a:pPr eaLnBrk="1" hangingPunct="1"/>
            <a:r>
              <a:rPr lang="en-US" sz="1800" smtClean="0">
                <a:cs typeface="Cordia New" pitchFamily="34" charset="-34"/>
              </a:rPr>
              <a:t>Joint meetings at district level should be conducted more often because response to outbreaks emanates at the community level. </a:t>
            </a:r>
          </a:p>
          <a:p>
            <a:pPr eaLnBrk="1" hangingPunct="1"/>
            <a:r>
              <a:rPr lang="en-US" sz="1800" smtClean="0">
                <a:cs typeface="Cordia New" pitchFamily="34" charset="-34"/>
              </a:rPr>
              <a:t>Sharing of surveillance  information to local executives like governors of (both sides) who will face the media should be sustained. </a:t>
            </a:r>
          </a:p>
          <a:p>
            <a:pPr eaLnBrk="1" hangingPunct="1"/>
            <a:r>
              <a:rPr lang="en-US" sz="1800" smtClean="0">
                <a:cs typeface="Cordia New" pitchFamily="34" charset="-34"/>
              </a:rPr>
              <a:t>Sharing of information and sustaining connection among trained government staff via email, Facebook and other social networking sites should be explored. </a:t>
            </a:r>
          </a:p>
          <a:p>
            <a:pPr>
              <a:buFont typeface="Wingdings" pitchFamily="2" charset="2"/>
              <a:buNone/>
            </a:pPr>
            <a:endParaRPr lang="en-US" sz="1800" smtClean="0"/>
          </a:p>
        </p:txBody>
      </p:sp>
      <p:pic>
        <p:nvPicPr>
          <p:cNvPr id="21508" name="Picture 2" descr="D:\Cross border meetings Nov 2011\Crossborder pix\DSC00103.JPG"/>
          <p:cNvPicPr>
            <a:picLocks noChangeAspect="1" noChangeArrowheads="1"/>
          </p:cNvPicPr>
          <p:nvPr/>
        </p:nvPicPr>
        <p:blipFill>
          <a:blip r:embed="rId3"/>
          <a:srcRect/>
          <a:stretch>
            <a:fillRect/>
          </a:stretch>
        </p:blipFill>
        <p:spPr bwMode="auto">
          <a:xfrm>
            <a:off x="0" y="1371600"/>
            <a:ext cx="3835400" cy="2800350"/>
          </a:xfrm>
          <a:prstGeom prst="rect">
            <a:avLst/>
          </a:prstGeom>
          <a:noFill/>
          <a:ln w="9525">
            <a:noFill/>
            <a:miter lim="800000"/>
            <a:headEnd/>
            <a:tailEnd/>
          </a:ln>
        </p:spPr>
      </p:pic>
      <p:pic>
        <p:nvPicPr>
          <p:cNvPr id="21509" name="Picture 4" descr="D:\Cross border meetings Nov 2011\Crossborder pix\DSC00165.JPG"/>
          <p:cNvPicPr>
            <a:picLocks noChangeAspect="1" noChangeArrowheads="1"/>
          </p:cNvPicPr>
          <p:nvPr/>
        </p:nvPicPr>
        <p:blipFill>
          <a:blip r:embed="rId4"/>
          <a:srcRect/>
          <a:stretch>
            <a:fillRect/>
          </a:stretch>
        </p:blipFill>
        <p:spPr bwMode="auto">
          <a:xfrm>
            <a:off x="0" y="4267200"/>
            <a:ext cx="3810000" cy="2590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153400" cy="1173162"/>
          </a:xfrm>
        </p:spPr>
        <p:txBody>
          <a:bodyPr/>
          <a:lstStyle/>
          <a:p>
            <a:r>
              <a:rPr lang="en-US" sz="3200" smtClean="0">
                <a:solidFill>
                  <a:schemeClr val="bg1"/>
                </a:solidFill>
              </a:rPr>
              <a:t>Gaps identified</a:t>
            </a:r>
            <a:br>
              <a:rPr lang="en-US" sz="3200" smtClean="0">
                <a:solidFill>
                  <a:schemeClr val="bg1"/>
                </a:solidFill>
              </a:rPr>
            </a:br>
            <a:endParaRPr lang="en-US" sz="2400" smtClean="0">
              <a:solidFill>
                <a:schemeClr val="bg1"/>
              </a:solidFill>
            </a:endParaRPr>
          </a:p>
        </p:txBody>
      </p:sp>
      <p:sp>
        <p:nvSpPr>
          <p:cNvPr id="22531" name="Content Placeholder 5"/>
          <p:cNvSpPr>
            <a:spLocks noGrp="1"/>
          </p:cNvSpPr>
          <p:nvPr>
            <p:ph sz="quarter" idx="2"/>
          </p:nvPr>
        </p:nvSpPr>
        <p:spPr>
          <a:xfrm>
            <a:off x="228600" y="1828800"/>
            <a:ext cx="5486400" cy="3200400"/>
          </a:xfrm>
        </p:spPr>
        <p:txBody>
          <a:bodyPr/>
          <a:lstStyle/>
          <a:p>
            <a:r>
              <a:rPr lang="en-US" sz="1800" smtClean="0"/>
              <a:t>Tabletop exercise showed the importance of coordination and communication between the two provinces during an outbreak, but it  lacked the content on messaging, materials and confidence of responders to communicate the risk of the disease.  </a:t>
            </a:r>
          </a:p>
          <a:p>
            <a:r>
              <a:rPr lang="en-US" sz="1800" smtClean="0"/>
              <a:t>Sharing of information after the training was not sustained given the lack of resources to convene meetings. </a:t>
            </a:r>
          </a:p>
          <a:p>
            <a:r>
              <a:rPr lang="en-US" sz="1800" smtClean="0"/>
              <a:t>The Champasack participants expressed that  lack of available computers in their work station and high speed broadband connection hampered  timely sharing of information with Ubon Rachatani. </a:t>
            </a:r>
          </a:p>
          <a:p>
            <a:r>
              <a:rPr lang="en-US" sz="1800" smtClean="0"/>
              <a:t>The agriculture and livestock sector was not well represented in previous meetings and engagements. </a:t>
            </a:r>
          </a:p>
          <a:p>
            <a:pPr>
              <a:buFont typeface="Wingdings" pitchFamily="2" charset="2"/>
              <a:buNone/>
            </a:pPr>
            <a:endParaRPr lang="en-US" smtClean="0"/>
          </a:p>
        </p:txBody>
      </p:sp>
      <p:pic>
        <p:nvPicPr>
          <p:cNvPr id="22532" name="Picture 5" descr="C:\Users\lt\Desktop\DSC00064.JPG"/>
          <p:cNvPicPr>
            <a:picLocks noChangeAspect="1" noChangeArrowheads="1"/>
          </p:cNvPicPr>
          <p:nvPr/>
        </p:nvPicPr>
        <p:blipFill>
          <a:blip r:embed="rId3"/>
          <a:srcRect/>
          <a:stretch>
            <a:fillRect/>
          </a:stretch>
        </p:blipFill>
        <p:spPr bwMode="auto">
          <a:xfrm>
            <a:off x="5715000" y="228600"/>
            <a:ext cx="3429000" cy="2667000"/>
          </a:xfrm>
          <a:prstGeom prst="rect">
            <a:avLst/>
          </a:prstGeom>
          <a:noFill/>
          <a:ln w="9525">
            <a:noFill/>
            <a:miter lim="800000"/>
            <a:headEnd/>
            <a:tailEnd/>
          </a:ln>
        </p:spPr>
      </p:pic>
      <p:pic>
        <p:nvPicPr>
          <p:cNvPr id="22533" name="Picture 6" descr="D:\Cross border meetings Nov 2011\Crossborder pix\DSC00074.JPG"/>
          <p:cNvPicPr>
            <a:picLocks noChangeAspect="1" noChangeArrowheads="1"/>
          </p:cNvPicPr>
          <p:nvPr/>
        </p:nvPicPr>
        <p:blipFill>
          <a:blip r:embed="rId4"/>
          <a:srcRect/>
          <a:stretch>
            <a:fillRect/>
          </a:stretch>
        </p:blipFill>
        <p:spPr bwMode="auto">
          <a:xfrm>
            <a:off x="5715000" y="2971800"/>
            <a:ext cx="3429000" cy="2667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228600"/>
            <a:ext cx="7772400" cy="838200"/>
          </a:xfrm>
        </p:spPr>
        <p:txBody>
          <a:bodyPr/>
          <a:lstStyle/>
          <a:p>
            <a:r>
              <a:rPr lang="en-US" sz="2800" smtClean="0">
                <a:solidFill>
                  <a:schemeClr val="bg1"/>
                </a:solidFill>
              </a:rPr>
              <a:t>Advocacy </a:t>
            </a:r>
          </a:p>
        </p:txBody>
      </p:sp>
      <p:sp>
        <p:nvSpPr>
          <p:cNvPr id="23555" name="Content Placeholder 2"/>
          <p:cNvSpPr>
            <a:spLocks noGrp="1"/>
          </p:cNvSpPr>
          <p:nvPr>
            <p:ph idx="1"/>
          </p:nvPr>
        </p:nvSpPr>
        <p:spPr>
          <a:xfrm>
            <a:off x="533400" y="4343400"/>
            <a:ext cx="8305800" cy="1752600"/>
          </a:xfrm>
        </p:spPr>
        <p:txBody>
          <a:bodyPr/>
          <a:lstStyle/>
          <a:p>
            <a:pPr marL="0" indent="0">
              <a:spcBef>
                <a:spcPct val="0"/>
              </a:spcBef>
              <a:buFont typeface="Wingdings" pitchFamily="2" charset="2"/>
              <a:buNone/>
            </a:pPr>
            <a:r>
              <a:rPr lang="en-US" sz="1600" i="1" dirty="0" smtClean="0"/>
              <a:t>Above right: At the closing of the meeting, Dr </a:t>
            </a:r>
            <a:r>
              <a:rPr lang="en-US" sz="1600" i="1" dirty="0" err="1" smtClean="0"/>
              <a:t>Suraporn</a:t>
            </a:r>
            <a:r>
              <a:rPr lang="en-US" sz="1600" i="1" dirty="0" smtClean="0"/>
              <a:t> </a:t>
            </a:r>
            <a:r>
              <a:rPr lang="en-US" sz="1600" i="1" dirty="0" err="1" smtClean="0"/>
              <a:t>Loiha</a:t>
            </a:r>
            <a:r>
              <a:rPr lang="en-US" sz="1600" i="1" dirty="0" smtClean="0"/>
              <a:t>, Chief Medical Officer of </a:t>
            </a:r>
            <a:r>
              <a:rPr lang="en-US" sz="1600" i="1" dirty="0" err="1" smtClean="0"/>
              <a:t>Ubon</a:t>
            </a:r>
            <a:r>
              <a:rPr lang="en-US" sz="1600" i="1" dirty="0" smtClean="0"/>
              <a:t> </a:t>
            </a:r>
            <a:r>
              <a:rPr lang="en-US" sz="1600" i="1" dirty="0" err="1" smtClean="0"/>
              <a:t>Rachatani</a:t>
            </a:r>
            <a:r>
              <a:rPr lang="en-US" sz="1600" i="1" dirty="0" smtClean="0"/>
              <a:t> Provincial Health Office pledged his support to </a:t>
            </a:r>
            <a:r>
              <a:rPr lang="en-US" sz="1600" i="1" dirty="0" err="1" smtClean="0"/>
              <a:t>Champasack</a:t>
            </a:r>
            <a:r>
              <a:rPr lang="en-US" sz="1600" i="1" dirty="0" smtClean="0"/>
              <a:t> participants  </a:t>
            </a:r>
            <a:r>
              <a:rPr lang="en-US" sz="1600" i="1" dirty="0" smtClean="0"/>
              <a:t>by giving the province computers to improve uploading and sharing of </a:t>
            </a:r>
            <a:r>
              <a:rPr lang="en-US" sz="1600" i="1" dirty="0" smtClean="0"/>
              <a:t>timely information.  </a:t>
            </a:r>
            <a:r>
              <a:rPr lang="en-US" sz="1600" i="1" dirty="0" smtClean="0"/>
              <a:t>He also pledged to send medical supplies to </a:t>
            </a:r>
            <a:r>
              <a:rPr lang="en-US" sz="1600" i="1" dirty="0" err="1" smtClean="0"/>
              <a:t>Champasack</a:t>
            </a:r>
            <a:r>
              <a:rPr lang="en-US" sz="1600" i="1" dirty="0" smtClean="0"/>
              <a:t> provincial hospital. </a:t>
            </a:r>
          </a:p>
          <a:p>
            <a:pPr marL="0" indent="0">
              <a:spcBef>
                <a:spcPct val="0"/>
              </a:spcBef>
              <a:buFont typeface="Wingdings" pitchFamily="2" charset="2"/>
              <a:buNone/>
            </a:pPr>
            <a:endParaRPr lang="en-US" sz="1600" i="1" dirty="0" smtClean="0"/>
          </a:p>
          <a:p>
            <a:pPr marL="0" indent="0">
              <a:spcBef>
                <a:spcPct val="0"/>
              </a:spcBef>
              <a:buFont typeface="Wingdings" pitchFamily="2" charset="2"/>
              <a:buNone/>
            </a:pPr>
            <a:r>
              <a:rPr lang="en-US" sz="1600" i="1" dirty="0" smtClean="0"/>
              <a:t>In his closing address, he emphasized the need for all participants to explore the possibilities of information technology like emails, social networking to share information, messages and materials </a:t>
            </a:r>
            <a:r>
              <a:rPr lang="en-US" sz="1600" i="1" dirty="0" smtClean="0"/>
              <a:t>in </a:t>
            </a:r>
            <a:r>
              <a:rPr lang="en-US" sz="1600" i="1" dirty="0" smtClean="0"/>
              <a:t>a timely manner. </a:t>
            </a:r>
          </a:p>
        </p:txBody>
      </p:sp>
      <p:pic>
        <p:nvPicPr>
          <p:cNvPr id="23556" name="Picture 4" descr="D:\Cross border meetings Nov 2011\Crossborder pix\DSC00181.JPG"/>
          <p:cNvPicPr>
            <a:picLocks noChangeAspect="1" noChangeArrowheads="1"/>
          </p:cNvPicPr>
          <p:nvPr/>
        </p:nvPicPr>
        <p:blipFill>
          <a:blip r:embed="rId2"/>
          <a:srcRect/>
          <a:stretch>
            <a:fillRect/>
          </a:stretch>
        </p:blipFill>
        <p:spPr bwMode="auto">
          <a:xfrm>
            <a:off x="4267200" y="609600"/>
            <a:ext cx="4673600" cy="3505200"/>
          </a:xfrm>
          <a:prstGeom prst="rect">
            <a:avLst/>
          </a:prstGeom>
          <a:noFill/>
          <a:ln w="9525">
            <a:noFill/>
            <a:miter lim="800000"/>
            <a:headEnd/>
            <a:tailEnd/>
          </a:ln>
        </p:spPr>
      </p:pic>
      <p:pic>
        <p:nvPicPr>
          <p:cNvPr id="23557" name="Picture 5"/>
          <p:cNvPicPr>
            <a:picLocks noChangeAspect="1" noChangeArrowheads="1"/>
          </p:cNvPicPr>
          <p:nvPr/>
        </p:nvPicPr>
        <p:blipFill>
          <a:blip r:embed="rId3"/>
          <a:srcRect/>
          <a:stretch>
            <a:fillRect/>
          </a:stretch>
        </p:blipFill>
        <p:spPr bwMode="auto">
          <a:xfrm>
            <a:off x="381000" y="1219200"/>
            <a:ext cx="3773488" cy="292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228600"/>
            <a:ext cx="6934200" cy="609600"/>
          </a:xfrm>
        </p:spPr>
        <p:txBody>
          <a:bodyPr/>
          <a:lstStyle/>
          <a:p>
            <a:r>
              <a:rPr lang="en-US" sz="2800" smtClean="0">
                <a:solidFill>
                  <a:schemeClr val="bg1"/>
                </a:solidFill>
              </a:rPr>
              <a:t>Next steps and recommendations</a:t>
            </a:r>
          </a:p>
        </p:txBody>
      </p:sp>
      <p:sp>
        <p:nvSpPr>
          <p:cNvPr id="24579" name="Content Placeholder 2"/>
          <p:cNvSpPr>
            <a:spLocks noGrp="1"/>
          </p:cNvSpPr>
          <p:nvPr>
            <p:ph idx="1"/>
          </p:nvPr>
        </p:nvSpPr>
        <p:spPr>
          <a:xfrm>
            <a:off x="609600" y="1600200"/>
            <a:ext cx="7958138" cy="3505200"/>
          </a:xfrm>
        </p:spPr>
        <p:txBody>
          <a:bodyPr/>
          <a:lstStyle/>
          <a:p>
            <a:r>
              <a:rPr lang="en-US" sz="2000" dirty="0" smtClean="0"/>
              <a:t>Both provinces requested further assistance for a more formal training on risk communication for infectious diseases. </a:t>
            </a:r>
          </a:p>
          <a:p>
            <a:r>
              <a:rPr lang="en-US" sz="2000" dirty="0" smtClean="0"/>
              <a:t>If there will be an opportunity for future training, they prefer to attend  a training organized at the community level and simulated with community participation. </a:t>
            </a:r>
          </a:p>
          <a:p>
            <a:r>
              <a:rPr lang="en-US" sz="2000" dirty="0" smtClean="0"/>
              <a:t>Meeting/training </a:t>
            </a:r>
            <a:r>
              <a:rPr lang="en-US" sz="2000" dirty="0" smtClean="0"/>
              <a:t>participants </a:t>
            </a:r>
            <a:r>
              <a:rPr lang="en-US" sz="2000" dirty="0" smtClean="0"/>
              <a:t>that are </a:t>
            </a:r>
            <a:r>
              <a:rPr lang="en-US" sz="2000" dirty="0" smtClean="0"/>
              <a:t>coming from main hospitals, immigration staff and members of the SSRT should be prioritized. </a:t>
            </a:r>
          </a:p>
          <a:p>
            <a:r>
              <a:rPr lang="en-US" sz="2000" dirty="0" smtClean="0"/>
              <a:t>More </a:t>
            </a:r>
            <a:r>
              <a:rPr lang="en-US" sz="2000" dirty="0" smtClean="0"/>
              <a:t>provincial/district </a:t>
            </a:r>
            <a:r>
              <a:rPr lang="en-US" sz="2000" dirty="0" smtClean="0"/>
              <a:t>staff from the animal and livestock offices should be engaged.   </a:t>
            </a:r>
          </a:p>
          <a:p>
            <a:endParaRPr lang="en-US" sz="2000" dirty="0" smtClean="0"/>
          </a:p>
          <a:p>
            <a:endParaRPr lang="en-US" sz="2000" dirty="0" smtClean="0"/>
          </a:p>
          <a:p>
            <a:endParaRPr lang="en-US"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spect="1"/>
          </p:cNvSpPr>
          <p:nvPr/>
        </p:nvSpPr>
        <p:spPr bwMode="auto">
          <a:xfrm>
            <a:off x="838200" y="2133600"/>
            <a:ext cx="7381875" cy="3416300"/>
          </a:xfrm>
          <a:prstGeom prst="rect">
            <a:avLst/>
          </a:prstGeom>
          <a:solidFill>
            <a:schemeClr val="bg1"/>
          </a:solidFill>
          <a:ln w="9525">
            <a:noFill/>
            <a:miter lim="800000"/>
            <a:headEnd/>
            <a:tailEnd/>
          </a:ln>
        </p:spPr>
        <p:txBody>
          <a:bodyPr>
            <a:spAutoFit/>
          </a:bodyPr>
          <a:lstStyle/>
          <a:p>
            <a:r>
              <a:rPr lang="en-US" dirty="0"/>
              <a:t>NEIDCO and FHI360 would like to acknowledge  the participation of partners from : </a:t>
            </a:r>
          </a:p>
          <a:p>
            <a:endParaRPr lang="en-US" dirty="0"/>
          </a:p>
          <a:p>
            <a:r>
              <a:rPr lang="en-US" dirty="0"/>
              <a:t>The Provincial Health Office  and district health offices of </a:t>
            </a:r>
            <a:r>
              <a:rPr lang="en-US" dirty="0" err="1"/>
              <a:t>Champasak</a:t>
            </a:r>
            <a:r>
              <a:rPr lang="en-US" dirty="0"/>
              <a:t> and </a:t>
            </a:r>
            <a:r>
              <a:rPr lang="en-US" dirty="0" err="1"/>
              <a:t>Ubon</a:t>
            </a:r>
            <a:r>
              <a:rPr lang="en-US" dirty="0"/>
              <a:t> </a:t>
            </a:r>
            <a:r>
              <a:rPr lang="en-US" dirty="0" err="1"/>
              <a:t>Rachatani</a:t>
            </a:r>
            <a:r>
              <a:rPr lang="en-US" dirty="0"/>
              <a:t> </a:t>
            </a:r>
            <a:r>
              <a:rPr lang="en-US" dirty="0" smtClean="0"/>
              <a:t>for their </a:t>
            </a:r>
            <a:r>
              <a:rPr lang="en-US" dirty="0"/>
              <a:t>support in getting the approval of authorities to conduct the meeting.  </a:t>
            </a:r>
          </a:p>
          <a:p>
            <a:endParaRPr lang="en-US" dirty="0"/>
          </a:p>
          <a:p>
            <a:r>
              <a:rPr lang="en-US" dirty="0"/>
              <a:t>The district  participants </a:t>
            </a:r>
            <a:r>
              <a:rPr lang="en-US" dirty="0" smtClean="0"/>
              <a:t>from </a:t>
            </a:r>
            <a:r>
              <a:rPr lang="en-US" dirty="0"/>
              <a:t>both provinces for sharing their experiences and </a:t>
            </a:r>
            <a:r>
              <a:rPr lang="en-US" dirty="0" smtClean="0"/>
              <a:t>insights</a:t>
            </a:r>
            <a:r>
              <a:rPr lang="en-US" dirty="0"/>
              <a:t>. </a:t>
            </a:r>
            <a:r>
              <a:rPr lang="en-US" dirty="0" smtClean="0"/>
              <a:t>The </a:t>
            </a:r>
            <a:r>
              <a:rPr lang="en-US" dirty="0"/>
              <a:t>value of their contribution to the success of the meeting is very much appreciated. </a:t>
            </a:r>
          </a:p>
          <a:p>
            <a:endParaRPr lang="en-US" dirty="0"/>
          </a:p>
          <a:p>
            <a:endParaRPr lang="en-US" dirty="0"/>
          </a:p>
        </p:txBody>
      </p:sp>
      <p:sp>
        <p:nvSpPr>
          <p:cNvPr id="25603" name="TextBox 4"/>
          <p:cNvSpPr txBox="1">
            <a:spLocks noChangeArrowheads="1"/>
          </p:cNvSpPr>
          <p:nvPr/>
        </p:nvSpPr>
        <p:spPr bwMode="auto">
          <a:xfrm>
            <a:off x="454025" y="354013"/>
            <a:ext cx="7212013" cy="523875"/>
          </a:xfrm>
          <a:prstGeom prst="rect">
            <a:avLst/>
          </a:prstGeom>
          <a:noFill/>
          <a:ln w="9525">
            <a:noFill/>
            <a:miter lim="800000"/>
            <a:headEnd/>
            <a:tailEnd/>
          </a:ln>
        </p:spPr>
        <p:txBody>
          <a:bodyPr/>
          <a:lstStyle/>
          <a:p>
            <a:r>
              <a:rPr lang="en-US" sz="2800" b="1">
                <a:solidFill>
                  <a:schemeClr val="bg1"/>
                </a:solidFill>
                <a:latin typeface="Arial Bold"/>
                <a:ea typeface="Arial Bold"/>
                <a:cs typeface="Arial Bold"/>
              </a:rPr>
              <a:t>Acknowledgment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chemeClr val="bg1"/>
                </a:solidFill>
              </a:rPr>
              <a:t> Background</a:t>
            </a:r>
          </a:p>
        </p:txBody>
      </p:sp>
      <p:sp>
        <p:nvSpPr>
          <p:cNvPr id="10243" name="Content Placeholder 2"/>
          <p:cNvSpPr>
            <a:spLocks noGrp="1"/>
          </p:cNvSpPr>
          <p:nvPr>
            <p:ph idx="1"/>
          </p:nvPr>
        </p:nvSpPr>
        <p:spPr>
          <a:xfrm>
            <a:off x="566738" y="1752600"/>
            <a:ext cx="8001000" cy="4572000"/>
          </a:xfrm>
        </p:spPr>
        <p:txBody>
          <a:bodyPr/>
          <a:lstStyle/>
          <a:p>
            <a:r>
              <a:rPr lang="en-US" sz="2000" dirty="0" smtClean="0"/>
              <a:t>Lessons learned in implementing the 2006-2011 National Avian Influenza Control and Preparedness Plan in Lao PDR by the government showed that responding to an outbreak calls for the support and collaboration among multi-</a:t>
            </a:r>
            <a:r>
              <a:rPr lang="en-US" sz="2000" dirty="0" err="1" smtClean="0"/>
              <a:t>sectoral</a:t>
            </a:r>
            <a:r>
              <a:rPr lang="en-US" sz="2000" dirty="0" smtClean="0"/>
              <a:t> actors including those with direct influence to communities. </a:t>
            </a:r>
          </a:p>
          <a:p>
            <a:r>
              <a:rPr lang="en-US" sz="2000" dirty="0" smtClean="0"/>
              <a:t>Preparedness and </a:t>
            </a:r>
            <a:r>
              <a:rPr lang="en-US" sz="2000" dirty="0" smtClean="0"/>
              <a:t>response plans </a:t>
            </a:r>
            <a:r>
              <a:rPr lang="en-US" sz="2000" dirty="0" smtClean="0"/>
              <a:t>were mounted, approved and budgeted at the national or central levels. Provision of resources to local authorities and communities was inadequate. </a:t>
            </a:r>
            <a:r>
              <a:rPr lang="en-US" sz="2000" b="1" dirty="0" smtClean="0"/>
              <a:t> </a:t>
            </a:r>
          </a:p>
          <a:p>
            <a:r>
              <a:rPr lang="en-US" sz="2000" dirty="0" smtClean="0"/>
              <a:t>Cognizant of the need that local authorities should take the lead in making an effective preparedness and response plan, MID-BCC has supported information sharing on communication initiatives about infectious in twinned districts and villages of </a:t>
            </a:r>
            <a:r>
              <a:rPr lang="en-US" sz="2000" dirty="0" err="1" smtClean="0"/>
              <a:t>Champassak</a:t>
            </a:r>
            <a:r>
              <a:rPr lang="en-US" sz="2000" dirty="0" smtClean="0"/>
              <a:t> province in Lao PDR and </a:t>
            </a:r>
            <a:r>
              <a:rPr lang="en-US" sz="2000" dirty="0" err="1" smtClean="0"/>
              <a:t>Ubon</a:t>
            </a:r>
            <a:r>
              <a:rPr lang="en-US" sz="2000" dirty="0" smtClean="0"/>
              <a:t> </a:t>
            </a:r>
            <a:r>
              <a:rPr lang="en-US" sz="2000" dirty="0" err="1" smtClean="0"/>
              <a:t>Ratchani</a:t>
            </a:r>
            <a:r>
              <a:rPr lang="en-US" sz="2000" dirty="0" smtClean="0"/>
              <a:t> province in Thailand. </a:t>
            </a:r>
            <a:r>
              <a:rPr lang="en-US"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chemeClr val="bg1"/>
                </a:solidFill>
              </a:rPr>
              <a:t>Background</a:t>
            </a:r>
          </a:p>
        </p:txBody>
      </p:sp>
      <p:sp>
        <p:nvSpPr>
          <p:cNvPr id="3" name="Content Placeholder 2"/>
          <p:cNvSpPr>
            <a:spLocks noGrp="1"/>
          </p:cNvSpPr>
          <p:nvPr>
            <p:ph idx="1"/>
          </p:nvPr>
        </p:nvSpPr>
        <p:spPr>
          <a:xfrm>
            <a:off x="152400" y="1524000"/>
            <a:ext cx="4800600" cy="3124200"/>
          </a:xfrm>
        </p:spPr>
        <p:txBody>
          <a:bodyPr/>
          <a:lstStyle/>
          <a:p>
            <a:pPr eaLnBrk="1" hangingPunct="1"/>
            <a:r>
              <a:rPr lang="en-US" sz="1800" dirty="0" err="1" smtClean="0">
                <a:cs typeface="Cordia New" pitchFamily="34" charset="-34"/>
              </a:rPr>
              <a:t>Champasack</a:t>
            </a:r>
            <a:r>
              <a:rPr lang="en-US" sz="1800" dirty="0" smtClean="0">
                <a:cs typeface="Cordia New" pitchFamily="34" charset="-34"/>
              </a:rPr>
              <a:t>  province  in Lao PDR and  </a:t>
            </a:r>
            <a:r>
              <a:rPr lang="en-US" sz="1800" dirty="0" err="1" smtClean="0">
                <a:cs typeface="Cordia New" pitchFamily="34" charset="-34"/>
              </a:rPr>
              <a:t>Ubon</a:t>
            </a:r>
            <a:r>
              <a:rPr lang="en-US" sz="1800" dirty="0" smtClean="0">
                <a:cs typeface="Cordia New" pitchFamily="34" charset="-34"/>
              </a:rPr>
              <a:t> </a:t>
            </a:r>
            <a:r>
              <a:rPr lang="en-US" sz="1800" dirty="0" err="1" smtClean="0">
                <a:cs typeface="Cordia New" pitchFamily="34" charset="-34"/>
              </a:rPr>
              <a:t>Rachatani</a:t>
            </a:r>
            <a:r>
              <a:rPr lang="en-US" sz="1800" dirty="0" smtClean="0">
                <a:cs typeface="Cordia New" pitchFamily="34" charset="-34"/>
              </a:rPr>
              <a:t> province in Thailand share </a:t>
            </a:r>
            <a:r>
              <a:rPr lang="th-TH" sz="1800" dirty="0" smtClean="0"/>
              <a:t>borde</a:t>
            </a:r>
            <a:r>
              <a:rPr lang="en-US" sz="1800" dirty="0" smtClean="0"/>
              <a:t>r in a stretch </a:t>
            </a:r>
            <a:r>
              <a:rPr lang="th-TH" sz="1800" dirty="0" smtClean="0"/>
              <a:t> </a:t>
            </a:r>
            <a:r>
              <a:rPr lang="en-US" sz="1800" dirty="0" smtClean="0"/>
              <a:t>of </a:t>
            </a:r>
            <a:r>
              <a:rPr lang="th-TH" sz="1800" dirty="0" smtClean="0"/>
              <a:t>361 k</a:t>
            </a:r>
            <a:r>
              <a:rPr lang="en-US" sz="1800" dirty="0" err="1" smtClean="0"/>
              <a:t>ms.</a:t>
            </a:r>
            <a:r>
              <a:rPr lang="en-US" sz="1800" dirty="0" smtClean="0"/>
              <a:t> </a:t>
            </a:r>
          </a:p>
          <a:p>
            <a:pPr eaLnBrk="1" hangingPunct="1"/>
            <a:r>
              <a:rPr lang="en-US" sz="1800" dirty="0" smtClean="0">
                <a:cs typeface="Cordia New" pitchFamily="34" charset="-34"/>
              </a:rPr>
              <a:t>International checkpoints at both sides allow crossing of local people and foreigners.</a:t>
            </a:r>
          </a:p>
          <a:p>
            <a:r>
              <a:rPr lang="en-US" sz="1800" dirty="0" smtClean="0">
                <a:cs typeface="Cordia New" pitchFamily="34" charset="-34"/>
              </a:rPr>
              <a:t>Both countries have reported cases of infectious diseases like Avian </a:t>
            </a:r>
            <a:r>
              <a:rPr lang="en-US" sz="1800" dirty="0" smtClean="0">
                <a:cs typeface="Cordia New" pitchFamily="34" charset="-34"/>
              </a:rPr>
              <a:t>influenza (AI) </a:t>
            </a:r>
            <a:r>
              <a:rPr lang="en-US" sz="1800" dirty="0" smtClean="0">
                <a:cs typeface="Cordia New" pitchFamily="34" charset="-34"/>
              </a:rPr>
              <a:t>and dengue.</a:t>
            </a:r>
            <a:r>
              <a:rPr lang="en-US" sz="1800" dirty="0" smtClean="0"/>
              <a:t> </a:t>
            </a:r>
            <a:r>
              <a:rPr lang="en-US" sz="1800" dirty="0" err="1" smtClean="0"/>
              <a:t>Champasack</a:t>
            </a:r>
            <a:r>
              <a:rPr lang="en-US" sz="1800" dirty="0" smtClean="0"/>
              <a:t> province experienced AI outbreak in 2004 and 2007. </a:t>
            </a:r>
          </a:p>
          <a:p>
            <a:pPr eaLnBrk="1" hangingPunct="1">
              <a:buFont typeface="Wingdings" pitchFamily="2" charset="2"/>
              <a:buNone/>
            </a:pPr>
            <a:endParaRPr lang="en-US" sz="1800" dirty="0" smtClean="0">
              <a:cs typeface="Cordia New" pitchFamily="34" charset="-34"/>
            </a:endParaRPr>
          </a:p>
        </p:txBody>
      </p:sp>
      <p:pic>
        <p:nvPicPr>
          <p:cNvPr id="11268" name="Picture 2"/>
          <p:cNvPicPr>
            <a:picLocks noChangeAspect="1" noChangeArrowheads="1"/>
          </p:cNvPicPr>
          <p:nvPr/>
        </p:nvPicPr>
        <p:blipFill>
          <a:blip r:embed="rId2"/>
          <a:srcRect/>
          <a:stretch>
            <a:fillRect/>
          </a:stretch>
        </p:blipFill>
        <p:spPr bwMode="auto">
          <a:xfrm>
            <a:off x="4953000" y="0"/>
            <a:ext cx="4191000" cy="4386263"/>
          </a:xfrm>
          <a:prstGeom prst="rect">
            <a:avLst/>
          </a:prstGeom>
          <a:noFill/>
          <a:ln w="9525">
            <a:noFill/>
            <a:miter lim="800000"/>
            <a:headEnd/>
            <a:tailEnd/>
          </a:ln>
        </p:spPr>
      </p:pic>
      <p:sp>
        <p:nvSpPr>
          <p:cNvPr id="6" name="Content Placeholder 2"/>
          <p:cNvSpPr txBox="1">
            <a:spLocks/>
          </p:cNvSpPr>
          <p:nvPr/>
        </p:nvSpPr>
        <p:spPr bwMode="auto">
          <a:xfrm>
            <a:off x="152400" y="4953000"/>
            <a:ext cx="8534400" cy="1600200"/>
          </a:xfrm>
          <a:prstGeom prst="rect">
            <a:avLst/>
          </a:prstGeom>
          <a:noFill/>
          <a:ln w="9525">
            <a:noFill/>
            <a:miter lim="800000"/>
            <a:headEnd/>
            <a:tailEnd/>
          </a:ln>
        </p:spPr>
        <p:txBody>
          <a:bodyPr/>
          <a:lstStyle/>
          <a:p>
            <a:pPr marL="469900" indent="-469900">
              <a:spcBef>
                <a:spcPct val="20000"/>
              </a:spcBef>
              <a:buClr>
                <a:srgbClr val="996633"/>
              </a:buClr>
              <a:buFont typeface="Wingdings" pitchFamily="2" charset="2"/>
              <a:buChar char="o"/>
            </a:pPr>
            <a:r>
              <a:rPr lang="en-US" dirty="0"/>
              <a:t>On November 9, 2001  the Thai and </a:t>
            </a:r>
            <a:r>
              <a:rPr lang="en-US" dirty="0" smtClean="0"/>
              <a:t>Lao </a:t>
            </a:r>
            <a:r>
              <a:rPr lang="en-US" dirty="0"/>
              <a:t>ministers of </a:t>
            </a:r>
            <a:r>
              <a:rPr lang="en-US" dirty="0" smtClean="0"/>
              <a:t>health signed </a:t>
            </a:r>
            <a:r>
              <a:rPr lang="en-US" dirty="0"/>
              <a:t>an agreement on joint activities to reduce the risk of disease transmission and outbreaks which  founded the 2003 continuing relationship and collaboration  between the provinces of </a:t>
            </a:r>
            <a:r>
              <a:rPr lang="en-US" dirty="0" err="1"/>
              <a:t>Ubon</a:t>
            </a:r>
            <a:r>
              <a:rPr lang="en-US" dirty="0"/>
              <a:t> </a:t>
            </a:r>
            <a:r>
              <a:rPr lang="en-US" dirty="0" err="1"/>
              <a:t>Ratchathani</a:t>
            </a:r>
            <a:r>
              <a:rPr lang="en-US" dirty="0"/>
              <a:t> with </a:t>
            </a:r>
            <a:r>
              <a:rPr lang="en-US" dirty="0" err="1"/>
              <a:t>Champasack</a:t>
            </a:r>
            <a:r>
              <a:rPr lang="en-US" dirty="0"/>
              <a:t> and </a:t>
            </a:r>
            <a:r>
              <a:rPr lang="en-US" dirty="0" err="1"/>
              <a:t>Mukdahan</a:t>
            </a:r>
            <a:r>
              <a:rPr lang="en-US" dirty="0"/>
              <a:t> with Savannakhet. </a:t>
            </a:r>
          </a:p>
          <a:p>
            <a:pPr marL="469900" indent="-469900">
              <a:spcBef>
                <a:spcPct val="20000"/>
              </a:spcBef>
              <a:buClr>
                <a:srgbClr val="996633"/>
              </a:buClr>
              <a:buFont typeface="Wingdings" pitchFamily="2" charset="2"/>
              <a:buChar char="o"/>
            </a:pPr>
            <a:endParaRPr lang="en-US" dirty="0">
              <a:cs typeface="Cordia New" pitchFamily="34"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chemeClr val="bg1"/>
                </a:solidFill>
              </a:rPr>
              <a:t>Cross-border collaboration</a:t>
            </a:r>
          </a:p>
        </p:txBody>
      </p:sp>
      <p:sp>
        <p:nvSpPr>
          <p:cNvPr id="3" name="Content Placeholder 2"/>
          <p:cNvSpPr>
            <a:spLocks noGrp="1"/>
          </p:cNvSpPr>
          <p:nvPr>
            <p:ph idx="1"/>
          </p:nvPr>
        </p:nvSpPr>
        <p:spPr>
          <a:xfrm>
            <a:off x="533400" y="1524000"/>
            <a:ext cx="8229600" cy="2667000"/>
          </a:xfrm>
        </p:spPr>
        <p:txBody>
          <a:bodyPr/>
          <a:lstStyle/>
          <a:p>
            <a:pPr>
              <a:defRPr/>
            </a:pPr>
            <a:r>
              <a:rPr lang="en-US" sz="2000" dirty="0" smtClean="0"/>
              <a:t>The Memorandum of Understanding(MOU) </a:t>
            </a:r>
            <a:r>
              <a:rPr lang="en-US" sz="2000" dirty="0" smtClean="0"/>
              <a:t>in </a:t>
            </a:r>
            <a:r>
              <a:rPr lang="en-US" sz="2000" dirty="0" smtClean="0"/>
              <a:t>public health between  </a:t>
            </a:r>
            <a:r>
              <a:rPr lang="en-US" sz="2000" dirty="0" err="1" smtClean="0"/>
              <a:t>Ubon</a:t>
            </a:r>
            <a:r>
              <a:rPr lang="en-US" sz="2000" dirty="0" smtClean="0"/>
              <a:t> </a:t>
            </a:r>
            <a:r>
              <a:rPr lang="en-US" sz="2000" dirty="0" err="1" smtClean="0"/>
              <a:t>Ratchathani</a:t>
            </a:r>
            <a:r>
              <a:rPr lang="en-US" sz="2000" dirty="0" smtClean="0"/>
              <a:t> and </a:t>
            </a:r>
            <a:r>
              <a:rPr lang="en-US" sz="2000" dirty="0" err="1" smtClean="0"/>
              <a:t>Champasak</a:t>
            </a:r>
            <a:r>
              <a:rPr lang="en-US" sz="2000" dirty="0" smtClean="0"/>
              <a:t> </a:t>
            </a:r>
            <a:r>
              <a:rPr lang="en-US" sz="2000" dirty="0" smtClean="0"/>
              <a:t>was </a:t>
            </a:r>
            <a:r>
              <a:rPr lang="en-US" sz="2000" dirty="0" smtClean="0"/>
              <a:t>signed in August 2003. </a:t>
            </a:r>
            <a:r>
              <a:rPr lang="en-US" sz="2000" dirty="0" smtClean="0"/>
              <a:t>The two provinces agreed on  joint interventions to: </a:t>
            </a:r>
          </a:p>
          <a:p>
            <a:pPr lvl="1">
              <a:defRPr/>
            </a:pPr>
            <a:r>
              <a:rPr lang="en-US" sz="1600" dirty="0" smtClean="0">
                <a:ea typeface="+mn-ea"/>
                <a:cs typeface="+mn-cs"/>
              </a:rPr>
              <a:t>Prevent and control of communicable diseases</a:t>
            </a:r>
          </a:p>
          <a:p>
            <a:pPr lvl="1">
              <a:defRPr/>
            </a:pPr>
            <a:r>
              <a:rPr lang="en-US" sz="1600" dirty="0" smtClean="0">
                <a:ea typeface="+mn-ea"/>
                <a:cs typeface="+mn-cs"/>
              </a:rPr>
              <a:t>Control the import and export of non-standard and fake drugs</a:t>
            </a:r>
          </a:p>
          <a:p>
            <a:pPr lvl="1">
              <a:defRPr/>
            </a:pPr>
            <a:r>
              <a:rPr lang="en-US" sz="1600" dirty="0" smtClean="0"/>
              <a:t>Further d</a:t>
            </a:r>
            <a:r>
              <a:rPr lang="en-US" sz="1600" dirty="0" smtClean="0">
                <a:ea typeface="+mn-ea"/>
                <a:cs typeface="+mn-cs"/>
              </a:rPr>
              <a:t>evelopment of health services and personnel</a:t>
            </a:r>
          </a:p>
          <a:p>
            <a:pPr lvl="1">
              <a:defRPr/>
            </a:pPr>
            <a:r>
              <a:rPr lang="en-US" sz="1600" dirty="0" smtClean="0">
                <a:ea typeface="+mn-ea"/>
                <a:cs typeface="+mn-cs"/>
              </a:rPr>
              <a:t>Exchange  information for disease surveillance</a:t>
            </a:r>
          </a:p>
          <a:p>
            <a:pPr lvl="1">
              <a:defRPr/>
            </a:pPr>
            <a:r>
              <a:rPr lang="en-US" sz="1600" dirty="0" smtClean="0">
                <a:ea typeface="+mn-ea"/>
                <a:cs typeface="+mn-cs"/>
              </a:rPr>
              <a:t>Exchange of information on primary health care</a:t>
            </a:r>
          </a:p>
          <a:p>
            <a:pPr lvl="1">
              <a:defRPr/>
            </a:pPr>
            <a:r>
              <a:rPr lang="en-US" sz="1600" dirty="0" smtClean="0">
                <a:ea typeface="+mn-ea"/>
                <a:cs typeface="+mn-cs"/>
              </a:rPr>
              <a:t>Educate the public</a:t>
            </a:r>
          </a:p>
        </p:txBody>
      </p:sp>
      <p:pic>
        <p:nvPicPr>
          <p:cNvPr id="12292" name="Picture 3"/>
          <p:cNvPicPr>
            <a:picLocks noChangeAspect="1" noChangeArrowheads="1"/>
          </p:cNvPicPr>
          <p:nvPr/>
        </p:nvPicPr>
        <p:blipFill>
          <a:blip r:embed="rId3"/>
          <a:srcRect/>
          <a:stretch>
            <a:fillRect/>
          </a:stretch>
        </p:blipFill>
        <p:spPr bwMode="auto">
          <a:xfrm>
            <a:off x="6096000" y="4343400"/>
            <a:ext cx="3048000" cy="2514600"/>
          </a:xfrm>
          <a:prstGeom prst="rect">
            <a:avLst/>
          </a:prstGeom>
          <a:noFill/>
          <a:ln w="9525">
            <a:noFill/>
            <a:miter lim="800000"/>
            <a:headEnd/>
            <a:tailEnd/>
          </a:ln>
        </p:spPr>
      </p:pic>
      <p:pic>
        <p:nvPicPr>
          <p:cNvPr id="12293" name="Picture 10" descr="DSC01583"/>
          <p:cNvPicPr>
            <a:picLocks noChangeAspect="1" noChangeArrowheads="1"/>
          </p:cNvPicPr>
          <p:nvPr/>
        </p:nvPicPr>
        <p:blipFill>
          <a:blip r:embed="rId4"/>
          <a:srcRect/>
          <a:stretch>
            <a:fillRect/>
          </a:stretch>
        </p:blipFill>
        <p:spPr bwMode="auto">
          <a:xfrm>
            <a:off x="3048000" y="4343400"/>
            <a:ext cx="3048000" cy="2514600"/>
          </a:xfrm>
          <a:prstGeom prst="rect">
            <a:avLst/>
          </a:prstGeom>
          <a:noFill/>
          <a:ln w="9525">
            <a:noFill/>
            <a:miter lim="800000"/>
            <a:headEnd/>
            <a:tailEnd/>
          </a:ln>
        </p:spPr>
      </p:pic>
      <p:pic>
        <p:nvPicPr>
          <p:cNvPr id="12294" name="Picture 12" descr="DSC01576"/>
          <p:cNvPicPr>
            <a:picLocks noChangeAspect="1" noChangeArrowheads="1"/>
          </p:cNvPicPr>
          <p:nvPr/>
        </p:nvPicPr>
        <p:blipFill>
          <a:blip r:embed="rId5"/>
          <a:srcRect/>
          <a:stretch>
            <a:fillRect/>
          </a:stretch>
        </p:blipFill>
        <p:spPr bwMode="auto">
          <a:xfrm>
            <a:off x="0" y="4343400"/>
            <a:ext cx="3111500" cy="2514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solidFill>
                  <a:schemeClr val="bg1"/>
                </a:solidFill>
              </a:rPr>
              <a:t>Cross-border collaboration</a:t>
            </a:r>
            <a:r>
              <a:rPr lang="en-US" smtClean="0"/>
              <a:t> </a:t>
            </a:r>
          </a:p>
        </p:txBody>
      </p:sp>
      <p:sp>
        <p:nvSpPr>
          <p:cNvPr id="13315" name="Content Placeholder 2"/>
          <p:cNvSpPr>
            <a:spLocks noGrp="1"/>
          </p:cNvSpPr>
          <p:nvPr>
            <p:ph idx="1"/>
          </p:nvPr>
        </p:nvSpPr>
        <p:spPr>
          <a:xfrm>
            <a:off x="228600" y="1905000"/>
            <a:ext cx="5410200" cy="1828800"/>
          </a:xfrm>
        </p:spPr>
        <p:txBody>
          <a:bodyPr/>
          <a:lstStyle/>
          <a:p>
            <a:pPr eaLnBrk="1" hangingPunct="1"/>
            <a:r>
              <a:rPr lang="en-US" sz="1800" dirty="0" smtClean="0">
                <a:cs typeface="Cordia New" pitchFamily="34" charset="-34"/>
              </a:rPr>
              <a:t>In 2008, with USAID support through KENAN Asia, a joint cross-border functional exercise on self-referral AI human case</a:t>
            </a:r>
            <a:r>
              <a:rPr lang="th-TH" sz="1800" dirty="0" smtClean="0"/>
              <a:t> </a:t>
            </a:r>
            <a:r>
              <a:rPr lang="en-US" sz="1800" dirty="0" smtClean="0">
                <a:cs typeface="Cordia New" pitchFamily="34" charset="-34"/>
              </a:rPr>
              <a:t>was conducted to strengthen the surveillance and </a:t>
            </a:r>
            <a:r>
              <a:rPr lang="en-US" sz="1800" dirty="0" smtClean="0">
                <a:cs typeface="Cordia New" pitchFamily="34" charset="-34"/>
              </a:rPr>
              <a:t>communication</a:t>
            </a:r>
            <a:r>
              <a:rPr lang="th-TH" sz="1800" dirty="0" smtClean="0"/>
              <a:t>, </a:t>
            </a:r>
            <a:r>
              <a:rPr lang="en-US" sz="1800" dirty="0" smtClean="0">
                <a:cs typeface="Cordia New" pitchFamily="34" charset="-34"/>
              </a:rPr>
              <a:t>information sharing to mitigate outbreaks in both provinces.</a:t>
            </a:r>
          </a:p>
          <a:p>
            <a:pPr eaLnBrk="1" hangingPunct="1"/>
            <a:endParaRPr lang="th-TH" sz="3200" dirty="0" smtClean="0"/>
          </a:p>
          <a:p>
            <a:endParaRPr lang="en-US" dirty="0" smtClean="0"/>
          </a:p>
          <a:p>
            <a:pPr>
              <a:buFont typeface="Wingdings" pitchFamily="2" charset="2"/>
              <a:buNone/>
            </a:pPr>
            <a:endParaRPr lang="en-US" dirty="0" smtClean="0"/>
          </a:p>
        </p:txBody>
      </p:sp>
      <p:pic>
        <p:nvPicPr>
          <p:cNvPr id="13316" name="Picture 4"/>
          <p:cNvPicPr>
            <a:picLocks noChangeAspect="1" noChangeArrowheads="1"/>
          </p:cNvPicPr>
          <p:nvPr/>
        </p:nvPicPr>
        <p:blipFill>
          <a:blip r:embed="rId2"/>
          <a:srcRect/>
          <a:stretch>
            <a:fillRect/>
          </a:stretch>
        </p:blipFill>
        <p:spPr bwMode="auto">
          <a:xfrm>
            <a:off x="0" y="3963988"/>
            <a:ext cx="4800600" cy="2894012"/>
          </a:xfrm>
          <a:prstGeom prst="rect">
            <a:avLst/>
          </a:prstGeom>
          <a:noFill/>
          <a:ln w="9525">
            <a:noFill/>
            <a:miter lim="800000"/>
            <a:headEnd/>
            <a:tailEnd/>
          </a:ln>
        </p:spPr>
      </p:pic>
      <p:pic>
        <p:nvPicPr>
          <p:cNvPr id="13317" name="Picture 4" descr="C:\Users\User\Desktop\ภาพซ้อมแผน7-8 oct\DSC03349.JPG"/>
          <p:cNvPicPr>
            <a:picLocks noChangeAspect="1" noChangeArrowheads="1"/>
          </p:cNvPicPr>
          <p:nvPr/>
        </p:nvPicPr>
        <p:blipFill>
          <a:blip r:embed="rId3"/>
          <a:srcRect/>
          <a:stretch>
            <a:fillRect/>
          </a:stretch>
        </p:blipFill>
        <p:spPr bwMode="auto">
          <a:xfrm>
            <a:off x="4800600" y="3962400"/>
            <a:ext cx="4343400" cy="2895600"/>
          </a:xfrm>
          <a:prstGeom prst="rect">
            <a:avLst/>
          </a:prstGeom>
          <a:noFill/>
          <a:ln w="9525">
            <a:noFill/>
            <a:miter lim="800000"/>
            <a:headEnd/>
            <a:tailEnd/>
          </a:ln>
        </p:spPr>
      </p:pic>
      <p:pic>
        <p:nvPicPr>
          <p:cNvPr id="13318" name="Picture 3" descr="C:\Users\User\Desktop\ภาพซ้อมแผนODPC\DSCF1590.JPG"/>
          <p:cNvPicPr>
            <a:picLocks noChangeAspect="1" noChangeArrowheads="1"/>
          </p:cNvPicPr>
          <p:nvPr/>
        </p:nvPicPr>
        <p:blipFill>
          <a:blip r:embed="rId4"/>
          <a:srcRect/>
          <a:stretch>
            <a:fillRect/>
          </a:stretch>
        </p:blipFill>
        <p:spPr bwMode="auto">
          <a:xfrm>
            <a:off x="5705475" y="1371600"/>
            <a:ext cx="3438525" cy="2514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28600"/>
            <a:ext cx="4343400" cy="609600"/>
          </a:xfrm>
        </p:spPr>
        <p:txBody>
          <a:bodyPr/>
          <a:lstStyle/>
          <a:p>
            <a:r>
              <a:rPr lang="en-US" sz="3200" smtClean="0">
                <a:solidFill>
                  <a:srgbClr val="002060"/>
                </a:solidFill>
              </a:rPr>
              <a:t/>
            </a:r>
            <a:br>
              <a:rPr lang="en-US" sz="3200" smtClean="0">
                <a:solidFill>
                  <a:srgbClr val="002060"/>
                </a:solidFill>
              </a:rPr>
            </a:br>
            <a:r>
              <a:rPr lang="en-US" sz="3200" smtClean="0">
                <a:solidFill>
                  <a:srgbClr val="002060"/>
                </a:solidFill>
              </a:rPr>
              <a:t/>
            </a:r>
            <a:br>
              <a:rPr lang="en-US" sz="3200" smtClean="0">
                <a:solidFill>
                  <a:srgbClr val="002060"/>
                </a:solidFill>
              </a:rPr>
            </a:br>
            <a:r>
              <a:rPr lang="en-US" sz="2800" smtClean="0">
                <a:solidFill>
                  <a:schemeClr val="bg1"/>
                </a:solidFill>
              </a:rPr>
              <a:t>Objectives</a:t>
            </a:r>
          </a:p>
        </p:txBody>
      </p:sp>
      <p:pic>
        <p:nvPicPr>
          <p:cNvPr id="14339" name="Picture 4" descr="D:\Cross border meetings Nov 2011\Ubon -Champa Crossborder\Pix Sunee Hotel\DSC03181.JPG"/>
          <p:cNvPicPr>
            <a:picLocks noGrp="1" noChangeAspect="1" noChangeArrowheads="1"/>
          </p:cNvPicPr>
          <p:nvPr>
            <p:ph sz="half" idx="1"/>
          </p:nvPr>
        </p:nvPicPr>
        <p:blipFill>
          <a:blip r:embed="rId2"/>
          <a:srcRect/>
          <a:stretch>
            <a:fillRect/>
          </a:stretch>
        </p:blipFill>
        <p:spPr>
          <a:xfrm>
            <a:off x="4800600" y="228600"/>
            <a:ext cx="4343400" cy="2819400"/>
          </a:xfrm>
          <a:noFill/>
        </p:spPr>
      </p:pic>
      <p:sp>
        <p:nvSpPr>
          <p:cNvPr id="14340" name="Rectangle 5"/>
          <p:cNvSpPr>
            <a:spLocks noChangeArrowheads="1"/>
          </p:cNvSpPr>
          <p:nvPr/>
        </p:nvSpPr>
        <p:spPr bwMode="auto">
          <a:xfrm>
            <a:off x="381000" y="1524000"/>
            <a:ext cx="4114800" cy="1970088"/>
          </a:xfrm>
          <a:prstGeom prst="rect">
            <a:avLst/>
          </a:prstGeom>
          <a:noFill/>
          <a:ln w="9525">
            <a:noFill/>
            <a:miter lim="800000"/>
            <a:headEnd/>
            <a:tailEnd/>
          </a:ln>
        </p:spPr>
        <p:txBody>
          <a:bodyPr anchor="ctr">
            <a:spAutoFit/>
          </a:bodyPr>
          <a:lstStyle/>
          <a:p>
            <a:pPr eaLnBrk="0" hangingPunct="0">
              <a:tabLst>
                <a:tab pos="2486025" algn="l"/>
              </a:tabLst>
            </a:pPr>
            <a:r>
              <a:rPr lang="en-US">
                <a:cs typeface="Times New Roman" pitchFamily="18" charset="0"/>
              </a:rPr>
              <a:t>MID-BCC provided technical assistance to Champasack Health Department, Lao PDR  to support a cross-border dialogue with Ubon  Rachatani  Provincial Health Office, Thailand. </a:t>
            </a:r>
          </a:p>
          <a:p>
            <a:pPr eaLnBrk="0" hangingPunct="0">
              <a:tabLst>
                <a:tab pos="2486025" algn="l"/>
              </a:tabLst>
            </a:pPr>
            <a:endParaRPr lang="en-US" sz="1400">
              <a:cs typeface="Times New Roman" pitchFamily="18" charset="0"/>
            </a:endParaRPr>
          </a:p>
        </p:txBody>
      </p:sp>
      <p:sp>
        <p:nvSpPr>
          <p:cNvPr id="14341" name="TextBox 6"/>
          <p:cNvSpPr txBox="1">
            <a:spLocks noChangeArrowheads="1"/>
          </p:cNvSpPr>
          <p:nvPr/>
        </p:nvSpPr>
        <p:spPr bwMode="auto">
          <a:xfrm>
            <a:off x="381000" y="3352800"/>
            <a:ext cx="8534400" cy="3140075"/>
          </a:xfrm>
          <a:prstGeom prst="rect">
            <a:avLst/>
          </a:prstGeom>
          <a:noFill/>
          <a:ln w="9525">
            <a:noFill/>
            <a:miter lim="800000"/>
            <a:headEnd/>
            <a:tailEnd/>
          </a:ln>
        </p:spPr>
        <p:txBody>
          <a:bodyPr>
            <a:spAutoFit/>
          </a:bodyPr>
          <a:lstStyle/>
          <a:p>
            <a:pPr eaLnBrk="0" hangingPunct="0">
              <a:tabLst>
                <a:tab pos="2486025" algn="l"/>
              </a:tabLst>
            </a:pPr>
            <a:r>
              <a:rPr lang="en-US" dirty="0">
                <a:cs typeface="Times New Roman" pitchFamily="18" charset="0"/>
              </a:rPr>
              <a:t>The two-day meeting was aimed </a:t>
            </a:r>
            <a:r>
              <a:rPr lang="en-US" dirty="0" smtClean="0">
                <a:cs typeface="Times New Roman" pitchFamily="18" charset="0"/>
              </a:rPr>
              <a:t>at </a:t>
            </a:r>
            <a:r>
              <a:rPr lang="en-US" dirty="0">
                <a:cs typeface="Times New Roman" pitchFamily="18" charset="0"/>
              </a:rPr>
              <a:t>sharing information about communication-related activities on infectious diseases between the two provinces. Both provinces agreed to: </a:t>
            </a:r>
            <a:endParaRPr lang="en-US" dirty="0"/>
          </a:p>
          <a:p>
            <a:pPr eaLnBrk="0" hangingPunct="0">
              <a:buFont typeface="Wingdings" pitchFamily="2" charset="2"/>
              <a:buChar char="q"/>
              <a:tabLst>
                <a:tab pos="2486025" algn="l"/>
              </a:tabLst>
            </a:pPr>
            <a:r>
              <a:rPr lang="en-US" dirty="0">
                <a:ea typeface="Times New Roman" pitchFamily="18" charset="0"/>
                <a:cs typeface="Angsana New" pitchFamily="18" charset="-34"/>
              </a:rPr>
              <a:t> Share experiences on success and best practices in reducing the risk and mitigating the impact of infectious diseases </a:t>
            </a:r>
            <a:endParaRPr lang="en-US" dirty="0"/>
          </a:p>
          <a:p>
            <a:pPr eaLnBrk="0" hangingPunct="0">
              <a:buFont typeface="Wingdings" pitchFamily="2" charset="2"/>
              <a:buChar char="q"/>
              <a:tabLst>
                <a:tab pos="2486025" algn="l"/>
              </a:tabLst>
            </a:pPr>
            <a:r>
              <a:rPr lang="en-US" dirty="0">
                <a:cs typeface="Times New Roman" pitchFamily="18" charset="0"/>
              </a:rPr>
              <a:t> Revisit communication-related activities on avian influenza and </a:t>
            </a:r>
            <a:r>
              <a:rPr lang="en-US" dirty="0" smtClean="0">
                <a:cs typeface="Times New Roman" pitchFamily="18" charset="0"/>
              </a:rPr>
              <a:t>other </a:t>
            </a:r>
            <a:r>
              <a:rPr lang="en-US" dirty="0">
                <a:cs typeface="Times New Roman" pitchFamily="18" charset="0"/>
              </a:rPr>
              <a:t>cross-border infectious diseases</a:t>
            </a:r>
            <a:endParaRPr lang="en-US" dirty="0"/>
          </a:p>
          <a:p>
            <a:pPr eaLnBrk="0" hangingPunct="0">
              <a:buFont typeface="Wingdings" pitchFamily="2" charset="2"/>
              <a:buChar char="q"/>
              <a:tabLst>
                <a:tab pos="2486025" algn="l"/>
              </a:tabLst>
            </a:pPr>
            <a:r>
              <a:rPr lang="en-US" dirty="0">
                <a:cs typeface="Times New Roman" pitchFamily="18" charset="0"/>
              </a:rPr>
              <a:t> Review available communication materials and messages on avian influenza and other cross-border infectious diseases</a:t>
            </a:r>
            <a:endParaRPr lang="en-US" dirty="0"/>
          </a:p>
          <a:p>
            <a:pPr eaLnBrk="0" hangingPunct="0">
              <a:buFont typeface="Wingdings" pitchFamily="2" charset="2"/>
              <a:buChar char="q"/>
              <a:tabLst>
                <a:tab pos="2486025" algn="l"/>
              </a:tabLst>
            </a:pPr>
            <a:r>
              <a:rPr lang="en-US" dirty="0">
                <a:cs typeface="Times New Roman" pitchFamily="18" charset="0"/>
              </a:rPr>
              <a:t> Draw recommendations on how to further strengthen sharing of information on avian influenza and other cross-border infectious diseases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chemeClr val="bg1"/>
                </a:solidFill>
              </a:rPr>
              <a:t>Participants</a:t>
            </a:r>
          </a:p>
        </p:txBody>
      </p:sp>
      <p:sp>
        <p:nvSpPr>
          <p:cNvPr id="15363" name="Content Placeholder 3"/>
          <p:cNvSpPr>
            <a:spLocks noGrp="1"/>
          </p:cNvSpPr>
          <p:nvPr>
            <p:ph sz="half" idx="2"/>
          </p:nvPr>
        </p:nvSpPr>
        <p:spPr>
          <a:xfrm>
            <a:off x="381000" y="1600200"/>
            <a:ext cx="8305800" cy="1524000"/>
          </a:xfrm>
        </p:spPr>
        <p:txBody>
          <a:bodyPr/>
          <a:lstStyle/>
          <a:p>
            <a:pPr marL="0" indent="0">
              <a:spcBef>
                <a:spcPct val="0"/>
              </a:spcBef>
              <a:buFont typeface="Wingdings" pitchFamily="2" charset="2"/>
              <a:buNone/>
            </a:pPr>
            <a:r>
              <a:rPr lang="en-US" sz="2400" smtClean="0"/>
              <a:t>Participants were 41 public health staff from the twinned provincial health and district offices Champasack (18) and Ubon Racthatani (23), respectively. </a:t>
            </a:r>
          </a:p>
        </p:txBody>
      </p:sp>
      <p:graphicFrame>
        <p:nvGraphicFramePr>
          <p:cNvPr id="4" name="Content Placeholder 4"/>
          <p:cNvGraphicFramePr>
            <a:graphicFrameLocks noGrp="1"/>
          </p:cNvGraphicFramePr>
          <p:nvPr>
            <p:ph sz="half" idx="2"/>
          </p:nvPr>
        </p:nvGraphicFramePr>
        <p:xfrm>
          <a:off x="5486400" y="3124200"/>
          <a:ext cx="3657600" cy="2286001"/>
        </p:xfrm>
        <a:graphic>
          <a:graphicData uri="http://schemas.openxmlformats.org/drawingml/2006/table">
            <a:tbl>
              <a:tblPr/>
              <a:tblGrid>
                <a:gridCol w="1830388"/>
                <a:gridCol w="1827212"/>
              </a:tblGrid>
              <a:tr h="438150">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486025"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Twinned Border Districts</a:t>
                      </a: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r>
              <a:tr h="577850">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486025" algn="l"/>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Ubon Ratchatani Thailand</a:t>
                      </a: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486025" algn="l"/>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Champasack    Lao PDR</a:t>
                      </a: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43338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486025" algn="l"/>
                        </a:tabLst>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Tahoma" pitchFamily="34" charset="0"/>
                        </a:rPr>
                        <a:t>Khongchiam</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rPr>
                        <a:t>Xanasomboun</a:t>
                      </a:r>
                      <a:r>
                        <a:rPr kumimoji="0" lang="en-US" sz="1600" b="0" i="0" u="none" strike="noStrike" cap="none" normalizeH="0" baseline="0" dirty="0" smtClean="0">
                          <a:ln>
                            <a:noFill/>
                          </a:ln>
                          <a:solidFill>
                            <a:schemeClr val="tx1"/>
                          </a:solidFill>
                          <a:effectLst/>
                          <a:latin typeface="Arial" pitchFamily="34" charset="0"/>
                        </a:rPr>
                        <a:t> </a:t>
                      </a:r>
                      <a:endParaRPr kumimoji="0" lang="en-US" sz="1600" b="0" i="1" u="none" strike="noStrike" cap="none" normalizeH="0" baseline="0" dirty="0" smtClean="0">
                        <a:ln>
                          <a:noFill/>
                        </a:ln>
                        <a:solidFill>
                          <a:schemeClr val="tx1"/>
                        </a:solidFill>
                        <a:effectLst/>
                        <a:latin typeface="Arial" pitchFamily="34" charset="0"/>
                      </a:endParaRP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486025" algn="l"/>
                        </a:tabLst>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Tahoma" pitchFamily="34" charset="0"/>
                        </a:rPr>
                        <a:t>Sirindhorn</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rPr>
                        <a:t>Phontong</a:t>
                      </a:r>
                      <a:endParaRPr kumimoji="0" lang="en-US" sz="1600" b="0" i="1" u="none" strike="noStrike" cap="none" normalizeH="0" baseline="0" dirty="0" smtClean="0">
                        <a:ln>
                          <a:noFill/>
                        </a:ln>
                        <a:solidFill>
                          <a:schemeClr val="tx1"/>
                        </a:solidFill>
                        <a:effectLst/>
                        <a:latin typeface="Arial" pitchFamily="34" charset="0"/>
                      </a:endParaRP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2486025" algn="l"/>
                        </a:tabLst>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Tahoma" pitchFamily="34" charset="0"/>
                        </a:rPr>
                        <a:t>Buntharik</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rPr>
                        <a:t>Sukhuma</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marL="49669" marR="49669"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5383" name="Picture 6" descr="D:\Cross border meetings Nov 2011\Ubon pix. Pook\IMG_2068 (1).JPG"/>
          <p:cNvPicPr>
            <a:picLocks noChangeAspect="1" noChangeArrowheads="1"/>
          </p:cNvPicPr>
          <p:nvPr/>
        </p:nvPicPr>
        <p:blipFill>
          <a:blip r:embed="rId3"/>
          <a:srcRect/>
          <a:stretch>
            <a:fillRect/>
          </a:stretch>
        </p:blipFill>
        <p:spPr bwMode="auto">
          <a:xfrm>
            <a:off x="0" y="3124200"/>
            <a:ext cx="5334000" cy="3733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228600"/>
            <a:ext cx="4724400" cy="1219200"/>
          </a:xfrm>
        </p:spPr>
        <p:txBody>
          <a:bodyPr/>
          <a:lstStyle/>
          <a:p>
            <a:r>
              <a:rPr lang="en-US" smtClean="0">
                <a:solidFill>
                  <a:schemeClr val="bg1"/>
                </a:solidFill>
              </a:rPr>
              <a:t>Opening and Welcome</a:t>
            </a:r>
            <a:br>
              <a:rPr lang="en-US" smtClean="0">
                <a:solidFill>
                  <a:schemeClr val="bg1"/>
                </a:solidFill>
              </a:rPr>
            </a:br>
            <a:endParaRPr lang="en-US" sz="2400" smtClean="0">
              <a:solidFill>
                <a:schemeClr val="bg1"/>
              </a:solidFill>
            </a:endParaRPr>
          </a:p>
        </p:txBody>
      </p:sp>
      <p:pic>
        <p:nvPicPr>
          <p:cNvPr id="16387" name="Picture 4" descr="D:\Cross border meetings Nov 2011\Ubon -Champa Crossborder\Pix Sunee Hotel\DSC03166.JPG"/>
          <p:cNvPicPr>
            <a:picLocks noGrp="1" noChangeAspect="1" noChangeArrowheads="1"/>
          </p:cNvPicPr>
          <p:nvPr>
            <p:ph sz="half" idx="1"/>
          </p:nvPr>
        </p:nvPicPr>
        <p:blipFill>
          <a:blip r:embed="rId3"/>
          <a:srcRect/>
          <a:stretch>
            <a:fillRect/>
          </a:stretch>
        </p:blipFill>
        <p:spPr>
          <a:xfrm>
            <a:off x="4978400" y="533400"/>
            <a:ext cx="4165600" cy="2819400"/>
          </a:xfrm>
          <a:noFill/>
        </p:spPr>
      </p:pic>
      <p:sp>
        <p:nvSpPr>
          <p:cNvPr id="16388" name="TextBox 5"/>
          <p:cNvSpPr txBox="1">
            <a:spLocks noChangeArrowheads="1"/>
          </p:cNvSpPr>
          <p:nvPr/>
        </p:nvSpPr>
        <p:spPr bwMode="auto">
          <a:xfrm>
            <a:off x="762000" y="2057400"/>
            <a:ext cx="3124200" cy="369888"/>
          </a:xfrm>
          <a:prstGeom prst="rect">
            <a:avLst/>
          </a:prstGeom>
          <a:noFill/>
          <a:ln w="9525">
            <a:noFill/>
            <a:miter lim="800000"/>
            <a:headEnd/>
            <a:tailEnd/>
          </a:ln>
        </p:spPr>
        <p:txBody>
          <a:bodyPr>
            <a:spAutoFit/>
          </a:bodyPr>
          <a:lstStyle/>
          <a:p>
            <a:endParaRPr lang="en-US"/>
          </a:p>
        </p:txBody>
      </p:sp>
      <p:sp>
        <p:nvSpPr>
          <p:cNvPr id="16389" name="Content Placeholder 5"/>
          <p:cNvSpPr>
            <a:spLocks noGrp="1"/>
          </p:cNvSpPr>
          <p:nvPr>
            <p:ph sz="quarter" idx="2"/>
          </p:nvPr>
        </p:nvSpPr>
        <p:spPr>
          <a:xfrm>
            <a:off x="457200" y="1676400"/>
            <a:ext cx="4419600" cy="5181600"/>
          </a:xfrm>
        </p:spPr>
        <p:txBody>
          <a:bodyPr/>
          <a:lstStyle/>
          <a:p>
            <a:pPr marL="0" indent="0">
              <a:spcBef>
                <a:spcPct val="0"/>
              </a:spcBef>
              <a:buFont typeface="Wingdings" pitchFamily="2" charset="2"/>
              <a:buChar char="q"/>
            </a:pPr>
            <a:r>
              <a:rPr lang="en-US" sz="1800" dirty="0" smtClean="0"/>
              <a:t>Dr </a:t>
            </a:r>
            <a:r>
              <a:rPr lang="en-US" sz="1800" dirty="0" err="1" smtClean="0"/>
              <a:t>Suraporn</a:t>
            </a:r>
            <a:r>
              <a:rPr lang="en-US" sz="1800" dirty="0" smtClean="0"/>
              <a:t> </a:t>
            </a:r>
            <a:r>
              <a:rPr lang="en-US" sz="1800" dirty="0" err="1" smtClean="0"/>
              <a:t>Loiha</a:t>
            </a:r>
            <a:r>
              <a:rPr lang="en-US" sz="1800" dirty="0" smtClean="0"/>
              <a:t>, Chief Medical Officer of </a:t>
            </a:r>
            <a:r>
              <a:rPr lang="en-US" sz="1800" dirty="0" err="1" smtClean="0"/>
              <a:t>Ubon</a:t>
            </a:r>
            <a:r>
              <a:rPr lang="en-US" sz="1800" dirty="0" smtClean="0"/>
              <a:t> </a:t>
            </a:r>
            <a:r>
              <a:rPr lang="en-US" sz="1800" dirty="0" err="1" smtClean="0"/>
              <a:t>Rachatani</a:t>
            </a:r>
            <a:r>
              <a:rPr lang="en-US" sz="1800" dirty="0" smtClean="0"/>
              <a:t> Provincial Health Office opened the meeting and welcomed the participants. </a:t>
            </a:r>
          </a:p>
          <a:p>
            <a:pPr marL="0" indent="0">
              <a:spcBef>
                <a:spcPct val="0"/>
              </a:spcBef>
              <a:buFont typeface="Wingdings" pitchFamily="2" charset="2"/>
              <a:buChar char="q"/>
            </a:pPr>
            <a:endParaRPr lang="en-US" sz="1800" dirty="0" smtClean="0"/>
          </a:p>
          <a:p>
            <a:pPr marL="0" indent="0">
              <a:spcBef>
                <a:spcPct val="0"/>
              </a:spcBef>
              <a:buFont typeface="Wingdings" pitchFamily="2" charset="2"/>
              <a:buChar char="q"/>
            </a:pPr>
            <a:r>
              <a:rPr lang="en-US" sz="1800" dirty="0" smtClean="0"/>
              <a:t>Dr </a:t>
            </a:r>
            <a:r>
              <a:rPr lang="en-US" sz="1800" dirty="0" err="1" smtClean="0"/>
              <a:t>Khampo</a:t>
            </a:r>
            <a:r>
              <a:rPr lang="en-US" sz="1800" dirty="0" smtClean="0"/>
              <a:t> </a:t>
            </a:r>
            <a:r>
              <a:rPr lang="en-US" sz="1800" dirty="0" err="1" smtClean="0"/>
              <a:t>Chaleunvong</a:t>
            </a:r>
            <a:r>
              <a:rPr lang="en-US" sz="1800" dirty="0" smtClean="0"/>
              <a:t>, Director of </a:t>
            </a:r>
            <a:r>
              <a:rPr lang="en-US" sz="1800" dirty="0" err="1" smtClean="0"/>
              <a:t>Champasack</a:t>
            </a:r>
            <a:r>
              <a:rPr lang="en-US" sz="1800" dirty="0" smtClean="0"/>
              <a:t> Provincial Health Office acknowledged </a:t>
            </a:r>
            <a:r>
              <a:rPr lang="en-US" sz="1800" dirty="0" smtClean="0"/>
              <a:t>the  </a:t>
            </a:r>
            <a:r>
              <a:rPr lang="en-US" sz="1800" dirty="0" smtClean="0"/>
              <a:t>warm welcome from the </a:t>
            </a:r>
            <a:r>
              <a:rPr lang="en-US" sz="1800" dirty="0" smtClean="0"/>
              <a:t>provincial </a:t>
            </a:r>
            <a:r>
              <a:rPr lang="en-US" sz="1800" dirty="0" smtClean="0"/>
              <a:t>health department medical chief and underscored the sustaining cooperation between the two provinces.</a:t>
            </a:r>
          </a:p>
          <a:p>
            <a:pPr marL="0" indent="0">
              <a:spcBef>
                <a:spcPct val="0"/>
              </a:spcBef>
              <a:buFont typeface="Wingdings" pitchFamily="2" charset="2"/>
              <a:buChar char="q"/>
            </a:pPr>
            <a:endParaRPr lang="en-US" sz="1800" dirty="0" smtClean="0"/>
          </a:p>
          <a:p>
            <a:pPr marL="0" indent="0">
              <a:spcBef>
                <a:spcPct val="0"/>
              </a:spcBef>
              <a:buFont typeface="Wingdings" pitchFamily="2" charset="2"/>
              <a:buChar char="q"/>
            </a:pPr>
            <a:r>
              <a:rPr lang="en-US" sz="1800" dirty="0" smtClean="0"/>
              <a:t>Dr </a:t>
            </a:r>
            <a:r>
              <a:rPr lang="en-US" sz="1800" dirty="0" err="1" smtClean="0"/>
              <a:t>Ratsamy</a:t>
            </a:r>
            <a:r>
              <a:rPr lang="en-US" sz="1800" dirty="0" smtClean="0"/>
              <a:t> </a:t>
            </a:r>
            <a:r>
              <a:rPr lang="en-US" sz="1800" dirty="0" err="1" smtClean="0"/>
              <a:t>Vongkhamsao</a:t>
            </a:r>
            <a:r>
              <a:rPr lang="en-US" sz="1800" dirty="0" smtClean="0"/>
              <a:t>, representing NEIDCO thanked FHI360 for supporting the activity which is very important to the government of Lao because it is in the process of expanding its infectious diseases program. </a:t>
            </a:r>
          </a:p>
        </p:txBody>
      </p:sp>
      <p:pic>
        <p:nvPicPr>
          <p:cNvPr id="16390" name="Picture 2"/>
          <p:cNvPicPr>
            <a:picLocks noChangeAspect="1" noChangeArrowheads="1"/>
          </p:cNvPicPr>
          <p:nvPr/>
        </p:nvPicPr>
        <p:blipFill>
          <a:blip r:embed="rId4"/>
          <a:srcRect/>
          <a:stretch>
            <a:fillRect/>
          </a:stretch>
        </p:blipFill>
        <p:spPr bwMode="auto">
          <a:xfrm>
            <a:off x="5867400" y="3505200"/>
            <a:ext cx="2509838" cy="2736850"/>
          </a:xfrm>
          <a:prstGeom prst="rect">
            <a:avLst/>
          </a:prstGeom>
          <a:noFill/>
          <a:ln w="9525">
            <a:noFill/>
            <a:miter lim="800000"/>
            <a:headEnd/>
            <a:tailEnd/>
          </a:ln>
        </p:spPr>
      </p:pic>
      <p:sp>
        <p:nvSpPr>
          <p:cNvPr id="16391" name="TextBox 6"/>
          <p:cNvSpPr txBox="1">
            <a:spLocks noChangeArrowheads="1"/>
          </p:cNvSpPr>
          <p:nvPr/>
        </p:nvSpPr>
        <p:spPr bwMode="auto">
          <a:xfrm>
            <a:off x="5791200" y="6248400"/>
            <a:ext cx="3352800" cy="338138"/>
          </a:xfrm>
          <a:prstGeom prst="rect">
            <a:avLst/>
          </a:prstGeom>
          <a:noFill/>
          <a:ln w="9525">
            <a:noFill/>
            <a:miter lim="800000"/>
            <a:headEnd/>
            <a:tailEnd/>
          </a:ln>
        </p:spPr>
        <p:txBody>
          <a:bodyPr>
            <a:spAutoFit/>
          </a:bodyPr>
          <a:lstStyle/>
          <a:p>
            <a:r>
              <a:rPr lang="en-US" sz="1600" i="1"/>
              <a:t>Dr Ratsamy Vongkhamsao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chemeClr val="bg1"/>
                </a:solidFill>
              </a:rPr>
              <a:t>Joint activities</a:t>
            </a:r>
          </a:p>
        </p:txBody>
      </p:sp>
      <p:sp>
        <p:nvSpPr>
          <p:cNvPr id="14340" name="Content Placeholder 3"/>
          <p:cNvSpPr>
            <a:spLocks noGrp="1"/>
          </p:cNvSpPr>
          <p:nvPr>
            <p:ph sz="half" idx="2"/>
          </p:nvPr>
        </p:nvSpPr>
        <p:spPr>
          <a:xfrm>
            <a:off x="4495800" y="1752600"/>
            <a:ext cx="4419600" cy="4648200"/>
          </a:xfrm>
        </p:spPr>
        <p:txBody>
          <a:bodyPr/>
          <a:lstStyle/>
          <a:p>
            <a:pPr>
              <a:buFont typeface="Wingdings" pitchFamily="2" charset="2"/>
              <a:buChar char="q"/>
            </a:pPr>
            <a:r>
              <a:rPr lang="en-US" sz="1800" dirty="0" smtClean="0">
                <a:cs typeface="Times New Roman" pitchFamily="18" charset="0"/>
              </a:rPr>
              <a:t>Cross-border orientation meeting, May 2008</a:t>
            </a:r>
          </a:p>
          <a:p>
            <a:pPr>
              <a:buFont typeface="Wingdings" pitchFamily="2" charset="2"/>
              <a:buChar char="q"/>
            </a:pPr>
            <a:r>
              <a:rPr lang="en-US" sz="1800" dirty="0" smtClean="0">
                <a:cs typeface="Times New Roman" pitchFamily="18" charset="0"/>
              </a:rPr>
              <a:t>Cross-border Surveillance Rapid Response Team (SRRT) on dengue infection, June  2008</a:t>
            </a:r>
          </a:p>
          <a:p>
            <a:pPr>
              <a:buFont typeface="Wingdings" pitchFamily="2" charset="2"/>
              <a:buChar char="q"/>
            </a:pPr>
            <a:r>
              <a:rPr lang="en-US" sz="1800" dirty="0" smtClean="0">
                <a:cs typeface="Times New Roman" pitchFamily="18" charset="0"/>
              </a:rPr>
              <a:t>Table top exercise on a self-referral AI human case, August 2008</a:t>
            </a:r>
          </a:p>
          <a:p>
            <a:pPr>
              <a:buFont typeface="Wingdings" pitchFamily="2" charset="2"/>
              <a:buChar char="q"/>
            </a:pPr>
            <a:r>
              <a:rPr lang="en-US" sz="1800" dirty="0" smtClean="0">
                <a:cs typeface="Times New Roman" pitchFamily="18" charset="0"/>
              </a:rPr>
              <a:t>Coordination meeting for the tabletop exercise on cross-border collaboration, February 2009</a:t>
            </a:r>
          </a:p>
          <a:p>
            <a:pPr>
              <a:buFont typeface="Wingdings" pitchFamily="2" charset="2"/>
              <a:buChar char="q"/>
            </a:pPr>
            <a:r>
              <a:rPr lang="en-US" sz="1800" dirty="0" smtClean="0">
                <a:cs typeface="Times New Roman" pitchFamily="18" charset="0"/>
              </a:rPr>
              <a:t>Tabletop exercise on Pandemic Influenza alert Phase 4-5,  March 2009</a:t>
            </a:r>
          </a:p>
          <a:p>
            <a:pPr>
              <a:buFont typeface="Wingdings" pitchFamily="2" charset="2"/>
              <a:buChar char="q"/>
            </a:pPr>
            <a:r>
              <a:rPr lang="en-US" sz="1800" dirty="0" smtClean="0">
                <a:cs typeface="Times New Roman" pitchFamily="18" charset="0"/>
              </a:rPr>
              <a:t>Training of SRRT on cross-border disease surveillance and response, August 2011</a:t>
            </a:r>
          </a:p>
          <a:p>
            <a:pPr>
              <a:buFont typeface="Wingdings" pitchFamily="2" charset="2"/>
              <a:buChar char="q"/>
            </a:pPr>
            <a:endParaRPr lang="en-US" sz="1800" dirty="0" smtClean="0">
              <a:cs typeface="Times New Roman" pitchFamily="18" charset="0"/>
            </a:endParaRPr>
          </a:p>
          <a:p>
            <a:pPr>
              <a:buFont typeface="Wingdings" pitchFamily="2" charset="2"/>
              <a:buNone/>
            </a:pPr>
            <a:endParaRPr lang="en-US" sz="1800" dirty="0" smtClean="0">
              <a:latin typeface="Times New Roman" pitchFamily="18" charset="0"/>
              <a:cs typeface="Times New Roman" pitchFamily="18" charset="0"/>
            </a:endParaRPr>
          </a:p>
          <a:p>
            <a:pPr>
              <a:buFont typeface="Wingdings" pitchFamily="2" charset="2"/>
              <a:buNone/>
            </a:pPr>
            <a:endParaRPr lang="en-US" sz="1800" dirty="0" smtClean="0">
              <a:latin typeface="Times New Roman" pitchFamily="18" charset="0"/>
              <a:cs typeface="Times New Roman" pitchFamily="18" charset="0"/>
            </a:endParaRPr>
          </a:p>
          <a:p>
            <a:pPr>
              <a:buFont typeface="Wingdings" pitchFamily="2" charset="2"/>
              <a:buNone/>
            </a:pPr>
            <a:endParaRPr lang="en-US" sz="1800" dirty="0" smtClean="0">
              <a:latin typeface="Times New Roman" pitchFamily="18" charset="0"/>
              <a:cs typeface="Times New Roman" pitchFamily="18" charset="0"/>
            </a:endParaRPr>
          </a:p>
          <a:p>
            <a:pPr algn="ctr">
              <a:buFont typeface="Wingdings" pitchFamily="2" charset="2"/>
              <a:buNone/>
            </a:pPr>
            <a:endParaRPr lang="th-TH" sz="1800" b="1" dirty="0" smtClean="0">
              <a:solidFill>
                <a:srgbClr val="0000FF"/>
              </a:solidFill>
              <a:latin typeface="Comic Sans MS" pitchFamily="66" charset="0"/>
            </a:endParaRPr>
          </a:p>
        </p:txBody>
      </p:sp>
      <p:pic>
        <p:nvPicPr>
          <p:cNvPr id="17412" name="Picture 2" descr="D:\Cross border meetings Nov 2011\Crossborder pix\DSC00046.JPG"/>
          <p:cNvPicPr>
            <a:picLocks noChangeAspect="1" noChangeArrowheads="1"/>
          </p:cNvPicPr>
          <p:nvPr/>
        </p:nvPicPr>
        <p:blipFill>
          <a:blip r:embed="rId2"/>
          <a:srcRect/>
          <a:stretch>
            <a:fillRect/>
          </a:stretch>
        </p:blipFill>
        <p:spPr bwMode="auto">
          <a:xfrm>
            <a:off x="381000" y="990600"/>
            <a:ext cx="3835400" cy="2876550"/>
          </a:xfrm>
          <a:prstGeom prst="rect">
            <a:avLst/>
          </a:prstGeom>
          <a:noFill/>
          <a:ln w="9525">
            <a:noFill/>
            <a:miter lim="800000"/>
            <a:headEnd/>
            <a:tailEnd/>
          </a:ln>
        </p:spPr>
      </p:pic>
      <p:sp>
        <p:nvSpPr>
          <p:cNvPr id="13" name="Rectangle 12"/>
          <p:cNvSpPr/>
          <p:nvPr/>
        </p:nvSpPr>
        <p:spPr>
          <a:xfrm>
            <a:off x="457200" y="4038600"/>
            <a:ext cx="3733800" cy="2031325"/>
          </a:xfrm>
          <a:prstGeom prst="rect">
            <a:avLst/>
          </a:prstGeom>
        </p:spPr>
        <p:txBody>
          <a:bodyPr>
            <a:spAutoFit/>
          </a:bodyPr>
          <a:lstStyle/>
          <a:p>
            <a:pPr>
              <a:defRPr/>
            </a:pPr>
            <a:r>
              <a:rPr lang="en-US" dirty="0" err="1">
                <a:latin typeface="+mj-lt"/>
              </a:rPr>
              <a:t>Dr.Suwit</a:t>
            </a:r>
            <a:r>
              <a:rPr lang="en-US" dirty="0">
                <a:latin typeface="+mj-lt"/>
              </a:rPr>
              <a:t> </a:t>
            </a:r>
            <a:r>
              <a:rPr lang="en-US" dirty="0" err="1">
                <a:latin typeface="+mj-lt"/>
              </a:rPr>
              <a:t>Rojjanasaksothorn</a:t>
            </a:r>
            <a:r>
              <a:rPr lang="en-US" dirty="0">
                <a:latin typeface="+mj-lt"/>
              </a:rPr>
              <a:t>, Deputy Medical Chief of the </a:t>
            </a:r>
            <a:r>
              <a:rPr lang="en-US" dirty="0" err="1">
                <a:latin typeface="+mj-lt"/>
              </a:rPr>
              <a:t>Ubon</a:t>
            </a:r>
            <a:r>
              <a:rPr lang="en-US" dirty="0">
                <a:latin typeface="+mj-lt"/>
              </a:rPr>
              <a:t> </a:t>
            </a:r>
            <a:r>
              <a:rPr lang="en-US" dirty="0" err="1">
                <a:latin typeface="+mj-lt"/>
              </a:rPr>
              <a:t>Rachatani</a:t>
            </a:r>
            <a:r>
              <a:rPr lang="en-US" dirty="0">
                <a:latin typeface="+mj-lt"/>
              </a:rPr>
              <a:t> </a:t>
            </a:r>
            <a:r>
              <a:rPr lang="en-US" dirty="0" smtClean="0">
                <a:latin typeface="+mj-lt"/>
              </a:rPr>
              <a:t>Provincial </a:t>
            </a:r>
            <a:r>
              <a:rPr lang="en-US" dirty="0">
                <a:latin typeface="+mj-lt"/>
              </a:rPr>
              <a:t>Health Office reported on the standing collaboration between the two provinces. </a:t>
            </a:r>
            <a:r>
              <a:rPr lang="en-US" dirty="0" smtClean="0">
                <a:latin typeface="+mj-lt"/>
              </a:rPr>
              <a:t>Past important </a:t>
            </a:r>
            <a:r>
              <a:rPr lang="en-US" dirty="0">
                <a:latin typeface="+mj-lt"/>
              </a:rPr>
              <a:t>joint meetings cited were: </a:t>
            </a:r>
          </a:p>
        </p:txBody>
      </p:sp>
    </p:spTree>
  </p:cSld>
  <p:clrMapOvr>
    <a:masterClrMapping/>
  </p:clrMapOvr>
</p:sld>
</file>

<file path=ppt/theme/theme1.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SAID_no_header">
  <a:themeElements>
    <a:clrScheme name="USAID_no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AID_no_hea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ID_no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AID_no_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AID_no_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AID_no_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AID_no_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AID_no_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AID_no_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AID_no_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AID_no_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AID_no_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AID_no_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AID_no_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9028</TotalTime>
  <Words>1395</Words>
  <Application>Microsoft Office PowerPoint</Application>
  <PresentationFormat>On-screen Show (4:3)</PresentationFormat>
  <Paragraphs>113</Paragraphs>
  <Slides>18</Slides>
  <Notes>6</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2" baseType="lpstr">
      <vt:lpstr>Arial</vt:lpstr>
      <vt:lpstr>Wingdings</vt:lpstr>
      <vt:lpstr>Verdana</vt:lpstr>
      <vt:lpstr>Times</vt:lpstr>
      <vt:lpstr>Cordia New</vt:lpstr>
      <vt:lpstr>Times New Roman</vt:lpstr>
      <vt:lpstr>Angsana New</vt:lpstr>
      <vt:lpstr>Tahoma</vt:lpstr>
      <vt:lpstr>Comic Sans MS</vt:lpstr>
      <vt:lpstr>Arial Bold</vt:lpstr>
      <vt:lpstr>3_Profile</vt:lpstr>
      <vt:lpstr>1_Profile</vt:lpstr>
      <vt:lpstr>USAID_no_header</vt:lpstr>
      <vt:lpstr>Adobe Acrobat Document</vt:lpstr>
      <vt:lpstr>Slide 1</vt:lpstr>
      <vt:lpstr> Background</vt:lpstr>
      <vt:lpstr>Background</vt:lpstr>
      <vt:lpstr>Cross-border collaboration</vt:lpstr>
      <vt:lpstr>Cross-border collaboration </vt:lpstr>
      <vt:lpstr>  Objectives</vt:lpstr>
      <vt:lpstr>Participants</vt:lpstr>
      <vt:lpstr>Opening and Welcome </vt:lpstr>
      <vt:lpstr>Joint activities</vt:lpstr>
      <vt:lpstr>Information sharing activities</vt:lpstr>
      <vt:lpstr>Communication materials</vt:lpstr>
      <vt:lpstr>Communication materials  </vt:lpstr>
      <vt:lpstr>Risk communication</vt:lpstr>
      <vt:lpstr>Lessons shared </vt:lpstr>
      <vt:lpstr>Gaps identified </vt:lpstr>
      <vt:lpstr>Advocacy </vt:lpstr>
      <vt:lpstr>Next steps and recommendations</vt:lpstr>
      <vt:lpstr>Slide 18</vt:lpstr>
    </vt:vector>
  </TitlesOfParts>
  <Company>aed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aed-user</dc:creator>
  <cp:lastModifiedBy>dbennett</cp:lastModifiedBy>
  <cp:revision>628</cp:revision>
  <dcterms:created xsi:type="dcterms:W3CDTF">2007-12-03T14:07:51Z</dcterms:created>
  <dcterms:modified xsi:type="dcterms:W3CDTF">2011-12-06T12:35:15Z</dcterms:modified>
</cp:coreProperties>
</file>